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15"/>
  </p:notesMasterIdLst>
  <p:handoutMasterIdLst>
    <p:handoutMasterId r:id="rId16"/>
  </p:handoutMasterIdLst>
  <p:sldIdLst>
    <p:sldId id="346" r:id="rId2"/>
    <p:sldId id="355" r:id="rId3"/>
    <p:sldId id="362" r:id="rId4"/>
    <p:sldId id="363" r:id="rId5"/>
    <p:sldId id="377" r:id="rId6"/>
    <p:sldId id="378" r:id="rId7"/>
    <p:sldId id="371" r:id="rId8"/>
    <p:sldId id="372" r:id="rId9"/>
    <p:sldId id="373" r:id="rId10"/>
    <p:sldId id="374" r:id="rId11"/>
    <p:sldId id="375" r:id="rId12"/>
    <p:sldId id="376" r:id="rId13"/>
    <p:sldId id="361" r:id="rId14"/>
  </p:sldIdLst>
  <p:sldSz cx="9144000" cy="6858000" type="screen4x3"/>
  <p:notesSz cx="9940925" cy="6808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0863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412AD-87E3-4296-A36D-3AE594DA5948}" type="datetimeFigureOut">
              <a:rPr lang="en-GB" smtClean="0"/>
              <a:t>05/03/2024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7475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0863" y="6467475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AE585-ADC0-42AD-B3A4-2D5F22AC87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370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20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466" y="0"/>
            <a:ext cx="4307734" cy="3420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29C20-26AC-4971-81C5-892B28D54045}" type="datetimeFigureOut">
              <a:rPr lang="en-GB" smtClean="0"/>
              <a:t>05/03/2024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387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093" y="3276730"/>
            <a:ext cx="7952740" cy="26809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6773"/>
            <a:ext cx="4307734" cy="342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466" y="6466773"/>
            <a:ext cx="4307734" cy="342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1F916-4099-492F-A576-14BFBA1296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6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1F916-4099-492F-A576-14BFBA129645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90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C904-D262-4902-9708-2FA4B495E5C2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7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8AA3-EC72-41F6-B66D-3F30A6874FA6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00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B4F4-3D1E-4F42-81D8-62857C1536B4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667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5715001"/>
            <a:ext cx="944336" cy="1006476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A0DA-445B-4E3B-BD9C-44E3A7604604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800"/>
            </a:lvl1pPr>
          </a:lstStyle>
          <a:p>
            <a:fld id="{B6F15528-21DE-4FAA-801E-634DDDAF4B2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09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7A38-ADBB-40EE-9D97-771B4F63C635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920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898-5B0E-453B-860F-0E414047772D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73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2AC2-2DAA-4EC4-87E0-7F6BA7A55306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63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C5A1-3369-4E76-9F8F-7231FAF6A7B6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91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7816-75AF-498B-90F2-475467B9177A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0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1F02-C654-4E7A-84D0-0C6E48BB2CAF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16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5471-E045-4477-A9D1-28ACB4679162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03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1AB52-6D7D-43E1-BB32-6791DB008637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48600" y="5562600"/>
            <a:ext cx="1009650" cy="115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35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66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walshc@hope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6667" y="5458967"/>
            <a:ext cx="48768" cy="30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001" y="2975507"/>
            <a:ext cx="8381999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lang="en-GB" sz="4000" b="1" spc="-5" dirty="0">
                <a:solidFill>
                  <a:srgbClr val="FF0000"/>
                </a:solidFill>
              </a:rPr>
              <a:t>Guide 3:</a:t>
            </a:r>
            <a:br>
              <a:rPr lang="en-GB" sz="4000" b="1" spc="-5" dirty="0">
                <a:solidFill>
                  <a:srgbClr val="FF0000"/>
                </a:solidFill>
              </a:rPr>
            </a:br>
            <a:r>
              <a:rPr lang="en-GB" sz="4000" b="1" i="1" spc="-5" dirty="0">
                <a:solidFill>
                  <a:srgbClr val="FF0000"/>
                </a:solidFill>
              </a:rPr>
              <a:t>Examining Procedures at Liverpool Hope</a:t>
            </a:r>
            <a:endParaRPr sz="4000" b="1" i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8429" y="4553610"/>
            <a:ext cx="6778371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GB" sz="3200" i="1" dirty="0">
                <a:latin typeface="Calibri"/>
                <a:cs typeface="Calibri"/>
              </a:rPr>
              <a:t>Dr Cathy Walsh University Registrar</a:t>
            </a:r>
            <a:endParaRPr sz="3200" i="1" dirty="0">
              <a:latin typeface="Calibri"/>
              <a:cs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445024"/>
            <a:ext cx="80772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dirty="0">
                <a:solidFill>
                  <a:schemeClr val="tx1"/>
                </a:solidFill>
              </a:rPr>
              <a:t>Liverpool Hope University</a:t>
            </a:r>
          </a:p>
          <a:p>
            <a:r>
              <a:rPr lang="en-GB" sz="4000" b="1" i="1" dirty="0">
                <a:solidFill>
                  <a:schemeClr val="tx1"/>
                </a:solidFill>
              </a:rPr>
              <a:t>External Examiner Guidance</a:t>
            </a:r>
            <a:r>
              <a:rPr lang="en-GB" sz="4000" b="1" i="1">
                <a:solidFill>
                  <a:schemeClr val="tx1"/>
                </a:solidFill>
              </a:rPr>
              <a:t>: 2024</a:t>
            </a:r>
            <a:r>
              <a:rPr lang="en-GB" sz="4000" b="1" i="1"/>
              <a:t> </a:t>
            </a:r>
            <a:endParaRPr lang="en-GB" sz="4000" b="1" i="1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275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87"/>
    </mc:Choice>
    <mc:Fallback xmlns="">
      <p:transition spd="slow" advTm="1108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90375"/>
            <a:ext cx="50292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spc="-10" dirty="0">
                <a:latin typeface="+mn-lt"/>
              </a:rPr>
              <a:t>4. Role of External Examiners</a:t>
            </a:r>
            <a:br>
              <a:rPr lang="en-GB" sz="3200" b="1" spc="-10" dirty="0">
                <a:latin typeface="+mn-lt"/>
              </a:rPr>
            </a:br>
            <a:r>
              <a:rPr lang="en-GB" sz="3200" b="1" spc="-10" dirty="0">
                <a:latin typeface="+mn-lt"/>
              </a:rPr>
              <a:t>s</a:t>
            </a:r>
            <a:r>
              <a:rPr lang="en-GB" sz="3200" b="1" i="1" spc="-10" dirty="0">
                <a:latin typeface="+mn-lt"/>
              </a:rPr>
              <a:t>amples of work</a:t>
            </a:r>
            <a:endParaRPr sz="3200" b="1" i="1" dirty="0">
              <a:latin typeface="+mn-lt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10</a:t>
            </a:fld>
            <a:endParaRPr lang="en-GB" sz="1800" b="1" dirty="0"/>
          </a:p>
        </p:txBody>
      </p:sp>
      <p:sp>
        <p:nvSpPr>
          <p:cNvPr id="8" name="object 7"/>
          <p:cNvSpPr/>
          <p:nvPr/>
        </p:nvSpPr>
        <p:spPr>
          <a:xfrm>
            <a:off x="5638800" y="152401"/>
            <a:ext cx="2865438" cy="13228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118533" y="1481261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marR="321945" lvl="1" indent="-363538">
              <a:buFont typeface="Wingdings" panose="05000000000000000000" pitchFamily="2" charset="2"/>
              <a:buChar char="q"/>
              <a:tabLst>
                <a:tab pos="363538" algn="l"/>
              </a:tabLst>
            </a:pPr>
            <a:r>
              <a:rPr lang="en-GB" sz="2400" spc="-55" dirty="0">
                <a:cs typeface="Calibri"/>
              </a:rPr>
              <a:t>You </a:t>
            </a:r>
            <a:r>
              <a:rPr lang="en-GB" sz="2400" spc="-10" dirty="0">
                <a:cs typeface="Calibri"/>
              </a:rPr>
              <a:t>must be able </a:t>
            </a:r>
            <a:r>
              <a:rPr lang="en-GB" sz="2400" spc="-15" dirty="0">
                <a:cs typeface="Calibri"/>
              </a:rPr>
              <a:t>to examine </a:t>
            </a:r>
            <a:r>
              <a:rPr lang="en-GB" sz="2400" spc="-10" dirty="0">
                <a:cs typeface="Calibri"/>
              </a:rPr>
              <a:t>students’ work </a:t>
            </a:r>
            <a:r>
              <a:rPr lang="en-GB" sz="2400" spc="-15" dirty="0">
                <a:cs typeface="Calibri"/>
              </a:rPr>
              <a:t>for </a:t>
            </a:r>
            <a:r>
              <a:rPr lang="en-GB" sz="2400" spc="-5" dirty="0">
                <a:cs typeface="Calibri"/>
              </a:rPr>
              <a:t>a </a:t>
            </a:r>
            <a:r>
              <a:rPr lang="en-GB" sz="2400" spc="-15" dirty="0">
                <a:cs typeface="Calibri"/>
              </a:rPr>
              <a:t>range </a:t>
            </a:r>
            <a:r>
              <a:rPr lang="en-GB" sz="2400" spc="-5" dirty="0">
                <a:cs typeface="Calibri"/>
              </a:rPr>
              <a:t>of  assessments </a:t>
            </a:r>
            <a:r>
              <a:rPr lang="en-GB" sz="2400" spc="-20" dirty="0">
                <a:cs typeface="Calibri"/>
              </a:rPr>
              <a:t>for </a:t>
            </a:r>
            <a:r>
              <a:rPr lang="en-GB" sz="2400" spc="-5" dirty="0">
                <a:cs typeface="Calibri"/>
              </a:rPr>
              <a:t>each module/</a:t>
            </a:r>
            <a:r>
              <a:rPr lang="en-GB" sz="2400" spc="-10" dirty="0">
                <a:cs typeface="Calibri"/>
              </a:rPr>
              <a:t>block </a:t>
            </a:r>
            <a:r>
              <a:rPr lang="en-GB" sz="2400" spc="-5" dirty="0">
                <a:cs typeface="Calibri"/>
              </a:rPr>
              <a:t>in </a:t>
            </a:r>
            <a:r>
              <a:rPr lang="en-GB" sz="2400" spc="-10" dirty="0">
                <a:cs typeface="Calibri"/>
              </a:rPr>
              <a:t>your remit. </a:t>
            </a:r>
            <a:r>
              <a:rPr lang="en-GB" sz="2400" spc="-40" dirty="0">
                <a:cs typeface="Calibri"/>
              </a:rPr>
              <a:t>[“All </a:t>
            </a:r>
            <a:r>
              <a:rPr lang="en-GB" sz="2400" spc="-5" dirty="0">
                <a:cs typeface="Calibri"/>
              </a:rPr>
              <a:t>assessments </a:t>
            </a:r>
            <a:r>
              <a:rPr lang="en-GB" sz="2400" spc="-10" dirty="0">
                <a:cs typeface="Calibri"/>
              </a:rPr>
              <a:t>must </a:t>
            </a:r>
            <a:r>
              <a:rPr lang="en-GB" sz="2400" spc="-5" dirty="0">
                <a:cs typeface="Calibri"/>
              </a:rPr>
              <a:t>be </a:t>
            </a:r>
            <a:r>
              <a:rPr lang="en-GB" sz="2400" spc="-10" dirty="0">
                <a:cs typeface="Calibri"/>
              </a:rPr>
              <a:t>undertaken </a:t>
            </a:r>
            <a:r>
              <a:rPr lang="en-GB" sz="2400" spc="-5" dirty="0">
                <a:cs typeface="Calibri"/>
              </a:rPr>
              <a:t>in a </a:t>
            </a:r>
            <a:r>
              <a:rPr lang="en-GB" sz="2400" spc="-25" dirty="0">
                <a:cs typeface="Calibri"/>
              </a:rPr>
              <a:t>way </a:t>
            </a:r>
            <a:r>
              <a:rPr lang="en-GB" sz="2400" spc="-5" dirty="0">
                <a:cs typeface="Calibri"/>
              </a:rPr>
              <a:t>that enables </a:t>
            </a:r>
            <a:r>
              <a:rPr lang="en-GB" sz="2400" spc="-10" dirty="0">
                <a:cs typeface="Calibri"/>
              </a:rPr>
              <a:t>external</a:t>
            </a:r>
            <a:r>
              <a:rPr lang="en-GB" sz="2400" spc="140" dirty="0">
                <a:cs typeface="Calibri"/>
              </a:rPr>
              <a:t> </a:t>
            </a:r>
            <a:r>
              <a:rPr lang="en-GB" sz="2400" spc="-25" dirty="0">
                <a:cs typeface="Calibri"/>
              </a:rPr>
              <a:t>moderation”.]</a:t>
            </a:r>
            <a:endParaRPr lang="en-GB" sz="2400" dirty="0">
              <a:cs typeface="Calibri"/>
            </a:endParaRPr>
          </a:p>
          <a:p>
            <a:pPr marL="363538" marR="442595" lvl="1" indent="-363538">
              <a:buFont typeface="Wingdings" panose="05000000000000000000" pitchFamily="2" charset="2"/>
              <a:buChar char="q"/>
              <a:tabLst>
                <a:tab pos="363538" algn="l"/>
              </a:tabLst>
            </a:pPr>
            <a:endParaRPr lang="en-GB" sz="1000" spc="-10" dirty="0">
              <a:cs typeface="Calibri"/>
            </a:endParaRPr>
          </a:p>
          <a:p>
            <a:pPr marL="363538" marR="442595" lvl="1" indent="-363538">
              <a:buFont typeface="Wingdings" panose="05000000000000000000" pitchFamily="2" charset="2"/>
              <a:buChar char="q"/>
              <a:tabLst>
                <a:tab pos="363538" algn="l"/>
              </a:tabLst>
            </a:pPr>
            <a:r>
              <a:rPr lang="en-GB" sz="2400" spc="-10" dirty="0">
                <a:cs typeface="Calibri"/>
              </a:rPr>
              <a:t>Negotiate </a:t>
            </a:r>
            <a:r>
              <a:rPr lang="en-GB" sz="2400" spc="-5" dirty="0">
                <a:cs typeface="Calibri"/>
              </a:rPr>
              <a:t>samples with </a:t>
            </a:r>
            <a:r>
              <a:rPr lang="en-GB" sz="2400" spc="-10" dirty="0">
                <a:cs typeface="Calibri"/>
              </a:rPr>
              <a:t>your Schools/Departments. </a:t>
            </a:r>
            <a:r>
              <a:rPr lang="en-GB" sz="2400" spc="-55" dirty="0">
                <a:cs typeface="Calibri"/>
              </a:rPr>
              <a:t>You </a:t>
            </a:r>
            <a:r>
              <a:rPr lang="en-GB" sz="2400" spc="-10" dirty="0">
                <a:cs typeface="Calibri"/>
              </a:rPr>
              <a:t>can request </a:t>
            </a:r>
            <a:r>
              <a:rPr lang="en-GB" sz="2400" spc="-5" dirty="0">
                <a:cs typeface="Calibri"/>
              </a:rPr>
              <a:t>further </a:t>
            </a:r>
            <a:r>
              <a:rPr lang="en-GB" sz="2400" spc="-10" dirty="0">
                <a:cs typeface="Calibri"/>
              </a:rPr>
              <a:t>work </a:t>
            </a:r>
            <a:r>
              <a:rPr lang="en-GB" sz="2400" spc="-5" dirty="0">
                <a:cs typeface="Calibri"/>
              </a:rPr>
              <a:t>if  </a:t>
            </a:r>
            <a:r>
              <a:rPr lang="en-GB" sz="2400" spc="-15" dirty="0">
                <a:cs typeface="Calibri"/>
              </a:rPr>
              <a:t>you </a:t>
            </a:r>
            <a:r>
              <a:rPr lang="en-GB" sz="2400" spc="-5" dirty="0">
                <a:cs typeface="Calibri"/>
              </a:rPr>
              <a:t>cannot </a:t>
            </a:r>
            <a:r>
              <a:rPr lang="en-GB" sz="2400" spc="-10" dirty="0">
                <a:cs typeface="Calibri"/>
              </a:rPr>
              <a:t>reach </a:t>
            </a:r>
            <a:r>
              <a:rPr lang="en-GB" sz="2400" spc="-5" dirty="0">
                <a:cs typeface="Calibri"/>
              </a:rPr>
              <a:t>a </a:t>
            </a:r>
            <a:r>
              <a:rPr lang="en-GB" sz="2400" spc="-10" dirty="0">
                <a:cs typeface="Calibri"/>
              </a:rPr>
              <a:t>judgement </a:t>
            </a:r>
            <a:r>
              <a:rPr lang="en-GB" sz="2400" spc="-5" dirty="0">
                <a:cs typeface="Calibri"/>
              </a:rPr>
              <a:t>about</a:t>
            </a:r>
            <a:r>
              <a:rPr lang="en-GB" sz="2400" spc="70" dirty="0">
                <a:cs typeface="Calibri"/>
              </a:rPr>
              <a:t> </a:t>
            </a:r>
            <a:r>
              <a:rPr lang="en-GB" sz="2400" spc="-15" dirty="0">
                <a:cs typeface="Calibri"/>
              </a:rPr>
              <a:t>standards.</a:t>
            </a:r>
            <a:endParaRPr lang="en-GB" sz="2400" dirty="0">
              <a:cs typeface="Calibri"/>
            </a:endParaRPr>
          </a:p>
          <a:p>
            <a:pPr marL="363538" lvl="1" indent="-363538">
              <a:buFont typeface="Wingdings" panose="05000000000000000000" pitchFamily="2" charset="2"/>
              <a:buChar char="q"/>
              <a:tabLst>
                <a:tab pos="363538" algn="l"/>
              </a:tabLst>
            </a:pPr>
            <a:endParaRPr lang="en-GB" sz="1000" spc="-5" dirty="0">
              <a:cs typeface="Calibri"/>
            </a:endParaRPr>
          </a:p>
          <a:p>
            <a:pPr marL="363538" lvl="1" indent="-363538">
              <a:buFont typeface="Wingdings" panose="05000000000000000000" pitchFamily="2" charset="2"/>
              <a:buChar char="q"/>
              <a:tabLst>
                <a:tab pos="363538" algn="l"/>
              </a:tabLst>
            </a:pPr>
            <a:r>
              <a:rPr lang="en-GB" sz="2400" spc="-5" dirty="0">
                <a:cs typeface="Calibri"/>
              </a:rPr>
              <a:t>Samples </a:t>
            </a:r>
            <a:r>
              <a:rPr lang="en-GB" sz="2400" spc="-10" dirty="0">
                <a:cs typeface="Calibri"/>
              </a:rPr>
              <a:t>are expected </a:t>
            </a:r>
            <a:r>
              <a:rPr lang="en-GB" sz="2400" spc="-15" dirty="0">
                <a:cs typeface="Calibri"/>
              </a:rPr>
              <a:t>to</a:t>
            </a:r>
            <a:r>
              <a:rPr lang="en-GB" sz="2400" spc="5" dirty="0">
                <a:cs typeface="Calibri"/>
              </a:rPr>
              <a:t> </a:t>
            </a:r>
            <a:r>
              <a:rPr lang="en-GB" sz="2400" spc="-10" dirty="0">
                <a:cs typeface="Calibri"/>
              </a:rPr>
              <a:t>include:</a:t>
            </a:r>
            <a:endParaRPr lang="en-GB" sz="2400" dirty="0">
              <a:cs typeface="Calibri"/>
            </a:endParaRPr>
          </a:p>
          <a:p>
            <a:pPr marL="714375" marR="531495" lvl="2" indent="-350838">
              <a:buFont typeface="Courier New" panose="02070309020205020404" pitchFamily="49" charset="0"/>
              <a:buChar char="o"/>
              <a:tabLst>
                <a:tab pos="714375" algn="l"/>
              </a:tabLst>
            </a:pPr>
            <a:r>
              <a:rPr lang="en-GB" sz="2000" spc="-10" dirty="0">
                <a:solidFill>
                  <a:srgbClr val="FF0000"/>
                </a:solidFill>
                <a:cs typeface="Calibri"/>
              </a:rPr>
              <a:t>work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within the </a:t>
            </a:r>
            <a:r>
              <a:rPr lang="en-GB" sz="2000" spc="-20" dirty="0">
                <a:solidFill>
                  <a:srgbClr val="FF0000"/>
                </a:solidFill>
                <a:cs typeface="Calibri"/>
              </a:rPr>
              <a:t>first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class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band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[for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undergraduates]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or the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distinction  band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[for</a:t>
            </a:r>
            <a:r>
              <a:rPr lang="en-GB" sz="2000" spc="-5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postgraduates];</a:t>
            </a:r>
            <a:endParaRPr lang="en-GB" sz="2000" dirty="0">
              <a:solidFill>
                <a:srgbClr val="FF0000"/>
              </a:solidFill>
              <a:cs typeface="Calibri"/>
            </a:endParaRPr>
          </a:p>
          <a:p>
            <a:pPr marL="714375" lvl="2" indent="-350838">
              <a:buFont typeface="Courier New" panose="02070309020205020404" pitchFamily="49" charset="0"/>
              <a:buChar char="o"/>
              <a:tabLst>
                <a:tab pos="714375" algn="l"/>
              </a:tabLst>
            </a:pPr>
            <a:r>
              <a:rPr lang="en-GB" sz="2000" spc="-10" dirty="0">
                <a:solidFill>
                  <a:srgbClr val="FF0000"/>
                </a:solidFill>
                <a:cs typeface="Calibri"/>
              </a:rPr>
              <a:t>fails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[particularly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fails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close </a:t>
            </a:r>
            <a:r>
              <a:rPr lang="en-GB" sz="2000" spc="-20" dirty="0">
                <a:solidFill>
                  <a:srgbClr val="FF0000"/>
                </a:solidFill>
                <a:cs typeface="Calibri"/>
              </a:rPr>
              <a:t>to </a:t>
            </a:r>
            <a:r>
              <a:rPr lang="en-GB" sz="2000" spc="-30" dirty="0">
                <a:solidFill>
                  <a:srgbClr val="FF0000"/>
                </a:solidFill>
                <a:cs typeface="Calibri"/>
              </a:rPr>
              <a:t>key</a:t>
            </a:r>
            <a:r>
              <a:rPr lang="en-GB" sz="2000" spc="95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boundaries];</a:t>
            </a:r>
            <a:endParaRPr lang="en-GB" sz="2000" dirty="0">
              <a:solidFill>
                <a:srgbClr val="FF0000"/>
              </a:solidFill>
              <a:cs typeface="Calibri"/>
            </a:endParaRPr>
          </a:p>
          <a:p>
            <a:pPr marL="714375" marR="396875" lvl="2" indent="-350838">
              <a:buFont typeface="Courier New" panose="02070309020205020404" pitchFamily="49" charset="0"/>
              <a:buChar char="o"/>
              <a:tabLst>
                <a:tab pos="714375" algn="l"/>
              </a:tabLst>
            </a:pPr>
            <a:r>
              <a:rPr lang="en-GB" sz="2000" spc="-5" dirty="0">
                <a:solidFill>
                  <a:srgbClr val="FF0000"/>
                </a:solidFill>
                <a:cs typeface="Calibri"/>
              </a:rPr>
              <a:t>a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representative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sample of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other work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[including, </a:t>
            </a:r>
            <a:r>
              <a:rPr lang="en-GB" sz="2000" spc="-20" dirty="0">
                <a:solidFill>
                  <a:srgbClr val="FF0000"/>
                </a:solidFill>
                <a:cs typeface="Calibri"/>
              </a:rPr>
              <a:t>for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undergraduates,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a  sample of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work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within each of the mark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ranges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corresponding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to  </a:t>
            </a:r>
          </a:p>
          <a:p>
            <a:pPr marL="714375" marR="396875" lvl="2">
              <a:tabLst>
                <a:tab pos="714375" algn="l"/>
              </a:tabLst>
            </a:pPr>
            <a:r>
              <a:rPr lang="en-GB" sz="2000" spc="-5" dirty="0">
                <a:solidFill>
                  <a:srgbClr val="FF0000"/>
                </a:solidFill>
                <a:cs typeface="Calibri"/>
              </a:rPr>
              <a:t>particular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degree</a:t>
            </a:r>
            <a:r>
              <a:rPr lang="en-GB" sz="2000" spc="-35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classifications];</a:t>
            </a:r>
            <a:endParaRPr lang="en-GB" sz="2000" dirty="0">
              <a:solidFill>
                <a:srgbClr val="FF0000"/>
              </a:solidFill>
              <a:cs typeface="Calibri"/>
            </a:endParaRPr>
          </a:p>
          <a:p>
            <a:pPr marL="714375" lvl="2" indent="-350838">
              <a:buFont typeface="Courier New" panose="02070309020205020404" pitchFamily="49" charset="0"/>
              <a:buChar char="o"/>
              <a:tabLst>
                <a:tab pos="714375" algn="l"/>
              </a:tabLst>
            </a:pPr>
            <a:r>
              <a:rPr lang="en-GB" sz="2000" spc="-10" dirty="0">
                <a:solidFill>
                  <a:srgbClr val="FF0000"/>
                </a:solidFill>
                <a:cs typeface="Calibri"/>
              </a:rPr>
              <a:t>work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from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all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Levels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of Study [but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Level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C(4) can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be less</a:t>
            </a:r>
            <a:r>
              <a:rPr lang="en-GB" sz="2000" spc="185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extensive].</a:t>
            </a:r>
            <a:endParaRPr lang="en-GB" sz="2000" dirty="0">
              <a:solidFill>
                <a:srgbClr val="FF0000"/>
              </a:solidFill>
              <a:cs typeface="Calibri"/>
            </a:endParaRPr>
          </a:p>
          <a:p>
            <a:pPr marL="714375" marR="50165" indent="-350838">
              <a:buFont typeface="Courier New" panose="02070309020205020404" pitchFamily="49" charset="0"/>
              <a:buChar char="o"/>
              <a:tabLst>
                <a:tab pos="355600" algn="l"/>
              </a:tabLst>
            </a:pPr>
            <a:endParaRPr lang="en-GB" sz="2400" spc="-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36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232"/>
    </mc:Choice>
    <mc:Fallback xmlns="">
      <p:transition spd="slow" advTm="13423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244154"/>
            <a:ext cx="502920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spc="-10" dirty="0">
                <a:latin typeface="+mn-lt"/>
              </a:rPr>
              <a:t>4. Role of External Examiners</a:t>
            </a:r>
            <a:br>
              <a:rPr lang="en-GB" sz="3200" b="1" spc="-10" dirty="0">
                <a:latin typeface="+mn-lt"/>
              </a:rPr>
            </a:br>
            <a:r>
              <a:rPr lang="en-GB" sz="3200" b="1" i="1" spc="-10" dirty="0">
                <a:latin typeface="+mn-lt"/>
              </a:rPr>
              <a:t>approval of proposed assessments</a:t>
            </a:r>
            <a:endParaRPr sz="3200" b="1" i="1" dirty="0">
              <a:latin typeface="+mn-lt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11</a:t>
            </a:fld>
            <a:endParaRPr lang="en-GB" sz="1800" b="1" dirty="0"/>
          </a:p>
        </p:txBody>
      </p:sp>
      <p:sp>
        <p:nvSpPr>
          <p:cNvPr id="8" name="object 7"/>
          <p:cNvSpPr/>
          <p:nvPr/>
        </p:nvSpPr>
        <p:spPr>
          <a:xfrm>
            <a:off x="5334000" y="152401"/>
            <a:ext cx="3170238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23446" y="20574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marR="291465" lvl="1" indent="-342900">
              <a:buFont typeface="Wingdings" panose="05000000000000000000" pitchFamily="2" charset="2"/>
              <a:buChar char="q"/>
              <a:tabLst>
                <a:tab pos="756920" algn="l"/>
              </a:tabLst>
            </a:pPr>
            <a:r>
              <a:rPr lang="en-GB" sz="2400" spc="-55" dirty="0">
                <a:cs typeface="Calibri"/>
              </a:rPr>
              <a:t>You </a:t>
            </a:r>
            <a:r>
              <a:rPr lang="en-GB" sz="2400" spc="-10" dirty="0">
                <a:cs typeface="Calibri"/>
              </a:rPr>
              <a:t>should </a:t>
            </a:r>
            <a:r>
              <a:rPr lang="en-GB" sz="2400" spc="-5" dirty="0">
                <a:cs typeface="Calibri"/>
              </a:rPr>
              <a:t>be </a:t>
            </a:r>
            <a:r>
              <a:rPr lang="en-GB" sz="2400" spc="-15" dirty="0">
                <a:cs typeface="Calibri"/>
              </a:rPr>
              <a:t>asked </a:t>
            </a:r>
            <a:r>
              <a:rPr lang="en-GB" sz="2400" spc="-20" dirty="0">
                <a:cs typeface="Calibri"/>
              </a:rPr>
              <a:t>to </a:t>
            </a:r>
            <a:r>
              <a:rPr lang="en-GB" sz="2400" spc="-10" dirty="0">
                <a:cs typeface="Calibri"/>
              </a:rPr>
              <a:t>comment </a:t>
            </a:r>
            <a:r>
              <a:rPr lang="en-GB" sz="2400" spc="-5" dirty="0">
                <a:cs typeface="Calibri"/>
              </a:rPr>
              <a:t>on </a:t>
            </a:r>
            <a:r>
              <a:rPr lang="en-GB" sz="2400" b="1" spc="-15" dirty="0">
                <a:cs typeface="Calibri"/>
              </a:rPr>
              <a:t>draft </a:t>
            </a:r>
            <a:r>
              <a:rPr lang="en-GB" sz="2400" b="1" spc="-10" dirty="0">
                <a:cs typeface="Calibri"/>
              </a:rPr>
              <a:t>coursework </a:t>
            </a:r>
            <a:r>
              <a:rPr lang="en-GB" sz="2400" b="1" spc="-5" dirty="0">
                <a:cs typeface="Calibri"/>
              </a:rPr>
              <a:t>assessments </a:t>
            </a:r>
            <a:r>
              <a:rPr lang="en-GB" sz="2400" spc="-5" dirty="0">
                <a:cs typeface="Calibri"/>
              </a:rPr>
              <a:t>as </a:t>
            </a:r>
            <a:r>
              <a:rPr lang="en-GB" sz="2400" spc="-10" dirty="0">
                <a:cs typeface="Calibri"/>
              </a:rPr>
              <a:t>well  </a:t>
            </a:r>
            <a:r>
              <a:rPr lang="en-GB" sz="2400" spc="-5" dirty="0">
                <a:cs typeface="Calibri"/>
              </a:rPr>
              <a:t>as </a:t>
            </a:r>
            <a:r>
              <a:rPr lang="en-GB" sz="2400" b="1" spc="-15" dirty="0">
                <a:cs typeface="Calibri"/>
              </a:rPr>
              <a:t>draft exam </a:t>
            </a:r>
            <a:r>
              <a:rPr lang="en-GB" sz="2400" b="1" spc="-5" dirty="0">
                <a:cs typeface="Calibri"/>
              </a:rPr>
              <a:t>papers</a:t>
            </a:r>
            <a:r>
              <a:rPr lang="en-GB" sz="2400" spc="-5" dirty="0">
                <a:cs typeface="Calibri"/>
              </a:rPr>
              <a:t>, </a:t>
            </a:r>
            <a:r>
              <a:rPr lang="en-GB" sz="2400" spc="-20" dirty="0">
                <a:cs typeface="Calibri"/>
              </a:rPr>
              <a:t>before </a:t>
            </a:r>
            <a:r>
              <a:rPr lang="en-GB" sz="2400" spc="-5" dirty="0">
                <a:cs typeface="Calibri"/>
              </a:rPr>
              <a:t>they a</a:t>
            </a:r>
            <a:r>
              <a:rPr lang="en-GB" sz="2400" spc="-15" dirty="0">
                <a:cs typeface="Calibri"/>
              </a:rPr>
              <a:t>re </a:t>
            </a:r>
            <a:r>
              <a:rPr lang="en-GB" sz="2400" spc="-5" dirty="0">
                <a:cs typeface="Calibri"/>
              </a:rPr>
              <a:t>issued </a:t>
            </a:r>
            <a:r>
              <a:rPr lang="en-GB" sz="2400" spc="-15" dirty="0">
                <a:cs typeface="Calibri"/>
              </a:rPr>
              <a:t>to </a:t>
            </a:r>
            <a:r>
              <a:rPr lang="en-GB" sz="2400" spc="-5" dirty="0">
                <a:cs typeface="Calibri"/>
              </a:rPr>
              <a:t>students. </a:t>
            </a:r>
          </a:p>
          <a:p>
            <a:pPr marL="812800" marR="291465" lvl="1" indent="-342900">
              <a:buFont typeface="Wingdings" panose="05000000000000000000" pitchFamily="2" charset="2"/>
              <a:buChar char="q"/>
              <a:tabLst>
                <a:tab pos="756920" algn="l"/>
              </a:tabLst>
            </a:pPr>
            <a:endParaRPr lang="en-GB" sz="2400" spc="-5" dirty="0">
              <a:cs typeface="Calibri"/>
            </a:endParaRPr>
          </a:p>
          <a:p>
            <a:pPr marL="812800" marR="291465" lvl="1" indent="-342900">
              <a:buFont typeface="Wingdings" panose="05000000000000000000" pitchFamily="2" charset="2"/>
              <a:buChar char="q"/>
              <a:tabLst>
                <a:tab pos="756920" algn="l"/>
              </a:tabLst>
            </a:pPr>
            <a:r>
              <a:rPr lang="en-GB" sz="2400" spc="-5" dirty="0">
                <a:cs typeface="Calibri"/>
              </a:rPr>
              <a:t>Please </a:t>
            </a:r>
            <a:r>
              <a:rPr lang="en-GB" sz="2400" spc="-10" dirty="0">
                <a:cs typeface="Calibri"/>
              </a:rPr>
              <a:t>scrutinise </a:t>
            </a:r>
            <a:r>
              <a:rPr lang="en-GB" sz="2400" spc="-25" dirty="0">
                <a:cs typeface="Calibri"/>
              </a:rPr>
              <a:t>carefully!</a:t>
            </a:r>
            <a:endParaRPr lang="en-GB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740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749"/>
    </mc:Choice>
    <mc:Fallback xmlns="">
      <p:transition spd="slow" advTm="3974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90375"/>
            <a:ext cx="50292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spc="-10" dirty="0">
                <a:latin typeface="+mn-lt"/>
              </a:rPr>
              <a:t>4. Role of External Examiners</a:t>
            </a:r>
            <a:br>
              <a:rPr lang="en-GB" sz="3200" b="1" spc="-10" dirty="0">
                <a:latin typeface="+mn-lt"/>
              </a:rPr>
            </a:br>
            <a:r>
              <a:rPr lang="en-GB" sz="3200" b="1" i="1" spc="-10" dirty="0">
                <a:latin typeface="+mn-lt"/>
              </a:rPr>
              <a:t>in the APAB</a:t>
            </a:r>
            <a:endParaRPr sz="3200" b="1" i="1" dirty="0">
              <a:latin typeface="+mn-lt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12</a:t>
            </a:fld>
            <a:endParaRPr lang="en-GB" sz="1800" b="1" dirty="0"/>
          </a:p>
        </p:txBody>
      </p:sp>
      <p:sp>
        <p:nvSpPr>
          <p:cNvPr id="8" name="object 7"/>
          <p:cNvSpPr/>
          <p:nvPr/>
        </p:nvSpPr>
        <p:spPr>
          <a:xfrm>
            <a:off x="5334000" y="152401"/>
            <a:ext cx="3170238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0" y="175260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400" dirty="0">
                <a:cs typeface="Calibri"/>
              </a:rPr>
              <a:t>Attend at least one Board a year. </a:t>
            </a:r>
          </a:p>
          <a:p>
            <a:pPr>
              <a:lnSpc>
                <a:spcPct val="100000"/>
              </a:lnSpc>
              <a:spcBef>
                <a:spcPts val="7"/>
              </a:spcBef>
              <a:buFont typeface="Arial"/>
              <a:buChar char="•"/>
            </a:pPr>
            <a:endParaRPr lang="en-GB" sz="800" dirty="0">
              <a:solidFill>
                <a:srgbClr val="FF0000"/>
              </a:solidFill>
              <a:cs typeface="Times New Roman"/>
            </a:endParaRPr>
          </a:p>
          <a:p>
            <a:pPr marL="355600" marR="944880" indent="-342900">
              <a:lnSpc>
                <a:spcPct val="80000"/>
              </a:lnSpc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400" spc="-10" dirty="0">
                <a:cs typeface="Calibri"/>
              </a:rPr>
              <a:t>Give oral </a:t>
            </a:r>
            <a:r>
              <a:rPr lang="en-GB" sz="2400" spc="-5" dirty="0">
                <a:cs typeface="Calibri"/>
              </a:rPr>
              <a:t>comments a</a:t>
            </a:r>
            <a:r>
              <a:rPr lang="en-GB" sz="2400" dirty="0">
                <a:cs typeface="Calibri"/>
              </a:rPr>
              <a:t>bout: </a:t>
            </a:r>
            <a:r>
              <a:rPr lang="en-GB" sz="2400" spc="-15" dirty="0">
                <a:cs typeface="Calibri"/>
              </a:rPr>
              <a:t>overall </a:t>
            </a:r>
            <a:r>
              <a:rPr lang="en-GB" sz="2400" spc="-10" dirty="0">
                <a:cs typeface="Calibri"/>
              </a:rPr>
              <a:t>standards, examples </a:t>
            </a:r>
            <a:r>
              <a:rPr lang="en-GB" sz="2400" spc="-5" dirty="0">
                <a:cs typeface="Calibri"/>
              </a:rPr>
              <a:t>of good practice, how </a:t>
            </a:r>
            <a:r>
              <a:rPr lang="en-GB" sz="2400" dirty="0">
                <a:cs typeface="Calibri"/>
              </a:rPr>
              <a:t>the curriculum </a:t>
            </a:r>
            <a:r>
              <a:rPr lang="en-GB" sz="2400" spc="-5" dirty="0">
                <a:cs typeface="Calibri"/>
              </a:rPr>
              <a:t>and/or </a:t>
            </a:r>
            <a:r>
              <a:rPr lang="en-GB" sz="2400" dirty="0">
                <a:cs typeface="Calibri"/>
              </a:rPr>
              <a:t>its  </a:t>
            </a:r>
            <a:r>
              <a:rPr lang="en-GB" sz="2400" spc="-5" dirty="0">
                <a:cs typeface="Calibri"/>
              </a:rPr>
              <a:t>assessment </a:t>
            </a:r>
            <a:r>
              <a:rPr lang="en-GB" sz="2400" spc="-10" dirty="0">
                <a:cs typeface="Calibri"/>
              </a:rPr>
              <a:t>procedures might </a:t>
            </a:r>
            <a:r>
              <a:rPr lang="en-GB" sz="2400" dirty="0">
                <a:cs typeface="Calibri"/>
              </a:rPr>
              <a:t>be</a:t>
            </a:r>
            <a:r>
              <a:rPr lang="en-GB" sz="2400" spc="35" dirty="0">
                <a:cs typeface="Calibri"/>
              </a:rPr>
              <a:t> </a:t>
            </a:r>
            <a:r>
              <a:rPr lang="en-GB" sz="2400" dirty="0">
                <a:cs typeface="Calibri"/>
              </a:rPr>
              <a:t>enhanced.</a:t>
            </a:r>
          </a:p>
          <a:p>
            <a:pPr marL="171450" indent="-171450">
              <a:lnSpc>
                <a:spcPct val="100000"/>
              </a:lnSpc>
              <a:spcBef>
                <a:spcPts val="2"/>
              </a:spcBef>
              <a:buFont typeface="Wingdings" panose="05000000000000000000" pitchFamily="2" charset="2"/>
              <a:buChar char="q"/>
            </a:pPr>
            <a:endParaRPr lang="en-GB" sz="800" dirty="0">
              <a:cs typeface="Times New Roman"/>
            </a:endParaRPr>
          </a:p>
          <a:p>
            <a:pPr marL="355600" marR="862330" indent="-342900">
              <a:lnSpc>
                <a:spcPct val="80100"/>
              </a:lnSpc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400" spc="-5" dirty="0">
                <a:cs typeface="Calibri"/>
              </a:rPr>
              <a:t>Help the Board to identify </a:t>
            </a:r>
            <a:r>
              <a:rPr lang="en-GB" sz="2400" dirty="0">
                <a:cs typeface="Calibri"/>
              </a:rPr>
              <a:t>and </a:t>
            </a:r>
            <a:r>
              <a:rPr lang="en-GB" sz="2400" spc="-5" dirty="0">
                <a:cs typeface="Calibri"/>
              </a:rPr>
              <a:t>consider </a:t>
            </a:r>
            <a:r>
              <a:rPr lang="en-GB" sz="2400" spc="-10" dirty="0">
                <a:cs typeface="Calibri"/>
              </a:rPr>
              <a:t>any </a:t>
            </a:r>
            <a:r>
              <a:rPr lang="en-GB" sz="2400" spc="-5" dirty="0">
                <a:cs typeface="Calibri"/>
              </a:rPr>
              <a:t>generic issues that should be </a:t>
            </a:r>
            <a:r>
              <a:rPr lang="en-GB" sz="2400" spc="-10" dirty="0">
                <a:cs typeface="Calibri"/>
              </a:rPr>
              <a:t>drawn </a:t>
            </a:r>
            <a:r>
              <a:rPr lang="en-GB" sz="2400" spc="-15" dirty="0">
                <a:cs typeface="Calibri"/>
              </a:rPr>
              <a:t>to </a:t>
            </a:r>
            <a:r>
              <a:rPr lang="en-GB" sz="2400" dirty="0">
                <a:cs typeface="Calibri"/>
              </a:rPr>
              <a:t>the </a:t>
            </a:r>
            <a:r>
              <a:rPr lang="en-GB" sz="2400" spc="-10" dirty="0">
                <a:cs typeface="Calibri"/>
              </a:rPr>
              <a:t>attention </a:t>
            </a:r>
            <a:r>
              <a:rPr lang="en-GB" sz="2400" dirty="0">
                <a:cs typeface="Calibri"/>
              </a:rPr>
              <a:t>of the University.</a:t>
            </a:r>
            <a:endParaRPr lang="en-GB" sz="800" spc="-5" dirty="0"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400" spc="-5" dirty="0">
                <a:cs typeface="Calibri"/>
              </a:rPr>
              <a:t>Ensure that </a:t>
            </a:r>
            <a:r>
              <a:rPr lang="en-GB" sz="2400" dirty="0">
                <a:cs typeface="Calibri"/>
              </a:rPr>
              <a:t>the </a:t>
            </a:r>
            <a:r>
              <a:rPr lang="en-GB" sz="2400" spc="-5" dirty="0">
                <a:cs typeface="Calibri"/>
              </a:rPr>
              <a:t>procedures </a:t>
            </a:r>
            <a:r>
              <a:rPr lang="en-GB" sz="2400" spc="-15" dirty="0">
                <a:cs typeface="Calibri"/>
              </a:rPr>
              <a:t>for </a:t>
            </a:r>
            <a:r>
              <a:rPr lang="en-GB" sz="2400" spc="-5" dirty="0">
                <a:cs typeface="Calibri"/>
              </a:rPr>
              <a:t>determining students’ entitlement  </a:t>
            </a:r>
            <a:r>
              <a:rPr lang="en-GB" sz="2400" spc="-15" dirty="0">
                <a:cs typeface="Calibri"/>
              </a:rPr>
              <a:t>to </a:t>
            </a:r>
            <a:r>
              <a:rPr lang="en-GB" sz="2400" spc="-5" dirty="0">
                <a:cs typeface="Calibri"/>
              </a:rPr>
              <a:t>progress or </a:t>
            </a:r>
            <a:r>
              <a:rPr lang="en-GB" sz="2400" spc="-15" dirty="0">
                <a:cs typeface="Calibri"/>
              </a:rPr>
              <a:t>to </a:t>
            </a:r>
            <a:r>
              <a:rPr lang="en-GB" sz="2400" spc="-10" dirty="0">
                <a:cs typeface="Calibri"/>
              </a:rPr>
              <a:t>receive </a:t>
            </a:r>
            <a:r>
              <a:rPr lang="en-GB" sz="2400" dirty="0">
                <a:cs typeface="Calibri"/>
              </a:rPr>
              <a:t>an </a:t>
            </a:r>
            <a:r>
              <a:rPr lang="en-GB" sz="2400" spc="-15" dirty="0">
                <a:cs typeface="Calibri"/>
              </a:rPr>
              <a:t>award, </a:t>
            </a:r>
            <a:r>
              <a:rPr lang="en-GB" sz="2400" spc="-10" dirty="0">
                <a:cs typeface="Calibri"/>
              </a:rPr>
              <a:t>are </a:t>
            </a:r>
            <a:r>
              <a:rPr lang="en-GB" sz="2400" dirty="0">
                <a:cs typeface="Calibri"/>
              </a:rPr>
              <a:t>applied </a:t>
            </a:r>
            <a:r>
              <a:rPr lang="en-GB" sz="2400" spc="-20" dirty="0">
                <a:cs typeface="Calibri"/>
              </a:rPr>
              <a:t>appropriately,  consistently, </a:t>
            </a:r>
            <a:r>
              <a:rPr lang="en-GB" sz="2400" spc="-10" dirty="0">
                <a:cs typeface="Calibri"/>
              </a:rPr>
              <a:t>fairly </a:t>
            </a:r>
            <a:r>
              <a:rPr lang="en-GB" sz="2400" dirty="0">
                <a:cs typeface="Calibri"/>
              </a:rPr>
              <a:t>and </a:t>
            </a:r>
            <a:r>
              <a:rPr lang="en-GB" sz="2400" spc="-5" dirty="0">
                <a:cs typeface="Calibri"/>
              </a:rPr>
              <a:t>in line with </a:t>
            </a:r>
            <a:r>
              <a:rPr lang="en-GB" sz="2400" dirty="0">
                <a:cs typeface="Calibri"/>
              </a:rPr>
              <a:t>the </a:t>
            </a:r>
            <a:r>
              <a:rPr lang="en-GB" sz="2400" spc="-15" dirty="0">
                <a:cs typeface="Calibri"/>
              </a:rPr>
              <a:t>University’s </a:t>
            </a:r>
          </a:p>
          <a:p>
            <a:pPr marL="363538">
              <a:lnSpc>
                <a:spcPct val="100000"/>
              </a:lnSpc>
              <a:tabLst>
                <a:tab pos="355600" algn="l"/>
              </a:tabLst>
            </a:pPr>
            <a:r>
              <a:rPr lang="en-GB" sz="2400" spc="-5" dirty="0">
                <a:cs typeface="Calibri"/>
              </a:rPr>
              <a:t>regulations </a:t>
            </a:r>
            <a:r>
              <a:rPr lang="en-GB" sz="2400" dirty="0">
                <a:cs typeface="Calibri"/>
              </a:rPr>
              <a:t>and  </a:t>
            </a:r>
            <a:r>
              <a:rPr lang="en-GB" sz="2400" spc="-10" dirty="0">
                <a:cs typeface="Calibri"/>
              </a:rPr>
              <a:t>conventions.</a:t>
            </a:r>
            <a:endParaRPr lang="en-GB" sz="2400" dirty="0">
              <a:cs typeface="Calibri"/>
            </a:endParaRPr>
          </a:p>
          <a:p>
            <a:pPr marL="812800" marR="291465" lvl="1" indent="-342900">
              <a:buFont typeface="Wingdings" panose="05000000000000000000" pitchFamily="2" charset="2"/>
              <a:buChar char="q"/>
              <a:tabLst>
                <a:tab pos="756920" algn="l"/>
              </a:tabLst>
            </a:pPr>
            <a:endParaRPr lang="en-GB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303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969"/>
    </mc:Choice>
    <mc:Fallback xmlns="">
      <p:transition spd="slow" advTm="13396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754769"/>
            <a:ext cx="34290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3200" b="1" spc="-10" dirty="0">
                <a:latin typeface="+mn-lt"/>
                <a:cs typeface="Calibri"/>
              </a:rPr>
              <a:t>5</a:t>
            </a:r>
            <a:r>
              <a:rPr lang="en-GB" sz="3200" b="1" spc="-10">
                <a:latin typeface="+mn-lt"/>
                <a:cs typeface="Calibri"/>
              </a:rPr>
              <a:t>.  </a:t>
            </a:r>
            <a:r>
              <a:rPr lang="en-GB" sz="3200" b="1" spc="-10" dirty="0">
                <a:latin typeface="+mn-lt"/>
                <a:cs typeface="Calibri"/>
              </a:rPr>
              <a:t>And finally…</a:t>
            </a:r>
            <a:endParaRPr sz="3200" b="1" i="1" dirty="0">
              <a:latin typeface="+mn-lt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2133600"/>
            <a:ext cx="8610600" cy="276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400" spc="-10" dirty="0">
                <a:cs typeface="Calibri"/>
              </a:rPr>
              <a:t>We hope you have found this presentation useful.</a:t>
            </a:r>
          </a:p>
          <a:p>
            <a:pPr marL="355600" indent="-34290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400" spc="-10" dirty="0">
                <a:cs typeface="Calibri"/>
              </a:rPr>
              <a:t>If you have any queries please email Dr Cathy Walsh [University Registrar] at </a:t>
            </a:r>
            <a:r>
              <a:rPr lang="en-GB" sz="2400" spc="-10" dirty="0">
                <a:cs typeface="Calibri"/>
                <a:hlinkClick r:id="rId2"/>
              </a:rPr>
              <a:t>walshc@hope.ac.uk</a:t>
            </a:r>
            <a:endParaRPr lang="en-GB" sz="2400" spc="-10" dirty="0">
              <a:cs typeface="Calibri"/>
            </a:endParaRPr>
          </a:p>
          <a:p>
            <a:pPr marL="355600" indent="-34290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355600" algn="l"/>
              </a:tabLst>
            </a:pPr>
            <a:endParaRPr lang="en-GB" sz="2400" spc="-10" dirty="0">
              <a:cs typeface="Calibri"/>
            </a:endParaRPr>
          </a:p>
          <a:p>
            <a:pPr marL="355600" indent="-34290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355600" algn="l"/>
              </a:tabLst>
            </a:pPr>
            <a:endParaRPr lang="en-GB" sz="2400" spc="-10" dirty="0">
              <a:cs typeface="Calibri"/>
            </a:endParaRPr>
          </a:p>
          <a:p>
            <a:pPr marL="622300" indent="-261938" hangingPunct="0">
              <a:buFont typeface="Courier New" panose="02070309020205020404" pitchFamily="49" charset="0"/>
              <a:buChar char="o"/>
            </a:pPr>
            <a:endParaRPr lang="en-GB" sz="2000" dirty="0">
              <a:solidFill>
                <a:srgbClr val="FF0000"/>
              </a:solidFill>
            </a:endParaRPr>
          </a:p>
          <a:p>
            <a:pPr marL="355600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6F15528-21DE-4FAA-801E-634DDDAF4B2B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52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960"/>
    </mc:Choice>
    <mc:Fallback xmlns="">
      <p:transition spd="slow" advTm="4396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736596"/>
            <a:ext cx="487679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1. </a:t>
            </a:r>
            <a:r>
              <a:rPr lang="en-GB" sz="3200" b="1" spc="-10" dirty="0">
                <a:latin typeface="Calibri"/>
                <a:cs typeface="Calibri"/>
              </a:rPr>
              <a:t>Publication </a:t>
            </a:r>
            <a:r>
              <a:rPr lang="en-GB" sz="3200" b="1" dirty="0">
                <a:latin typeface="Calibri"/>
                <a:cs typeface="Calibri"/>
              </a:rPr>
              <a:t>of </a:t>
            </a:r>
            <a:r>
              <a:rPr lang="en-GB" sz="3200" b="1" spc="-10" dirty="0">
                <a:latin typeface="Calibri"/>
                <a:cs typeface="Calibri"/>
              </a:rPr>
              <a:t>results </a:t>
            </a:r>
            <a:r>
              <a:rPr lang="en-GB" sz="3200" b="1" i="1" dirty="0">
                <a:latin typeface="Calibri"/>
                <a:cs typeface="Calibri"/>
              </a:rPr>
              <a:t>(a)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2</a:t>
            </a:fld>
            <a:endParaRPr lang="en-GB" sz="1800" b="1" dirty="0"/>
          </a:p>
        </p:txBody>
      </p:sp>
      <p:sp>
        <p:nvSpPr>
          <p:cNvPr id="8" name="object 7"/>
          <p:cNvSpPr/>
          <p:nvPr/>
        </p:nvSpPr>
        <p:spPr>
          <a:xfrm>
            <a:off x="5334000" y="152401"/>
            <a:ext cx="3170238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304800" y="2057401"/>
            <a:ext cx="8610600" cy="4224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400" spc="-5" dirty="0">
                <a:cs typeface="Calibri"/>
              </a:rPr>
              <a:t>Electronically:</a:t>
            </a:r>
            <a:endParaRPr lang="en-GB" sz="2400" dirty="0">
              <a:cs typeface="Calibri"/>
            </a:endParaRPr>
          </a:p>
          <a:p>
            <a:pPr marL="812800" lvl="1" indent="-342900">
              <a:lnSpc>
                <a:spcPct val="100000"/>
              </a:lnSpc>
              <a:buFont typeface="Courier New" panose="02070309020205020404" pitchFamily="49" charset="0"/>
              <a:buChar char="o"/>
              <a:tabLst>
                <a:tab pos="756920" algn="l"/>
              </a:tabLst>
            </a:pPr>
            <a:r>
              <a:rPr lang="en-GB" sz="2000" u="heavy" spc="-5" dirty="0">
                <a:solidFill>
                  <a:srgbClr val="FF0000"/>
                </a:solidFill>
                <a:cs typeface="Calibri"/>
              </a:rPr>
              <a:t>summary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via</a:t>
            </a:r>
            <a:r>
              <a:rPr lang="en-GB" sz="2000" spc="-5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email;</a:t>
            </a:r>
            <a:endParaRPr lang="en-GB" sz="2000" dirty="0">
              <a:cs typeface="Calibri"/>
            </a:endParaRPr>
          </a:p>
          <a:p>
            <a:pPr marL="812800" lvl="1" indent="-342900">
              <a:lnSpc>
                <a:spcPct val="100000"/>
              </a:lnSpc>
              <a:buFont typeface="Courier New" panose="02070309020205020404" pitchFamily="49" charset="0"/>
              <a:buChar char="o"/>
              <a:tabLst>
                <a:tab pos="756920" algn="l"/>
              </a:tabLst>
            </a:pPr>
            <a:r>
              <a:rPr lang="en-GB" sz="2000" u="heavy" spc="-5" dirty="0">
                <a:solidFill>
                  <a:srgbClr val="FF0000"/>
                </a:solidFill>
                <a:cs typeface="Calibri"/>
              </a:rPr>
              <a:t>full </a:t>
            </a:r>
            <a:r>
              <a:rPr lang="en-GB" sz="2000" u="heavy" spc="-10" dirty="0">
                <a:solidFill>
                  <a:srgbClr val="FF0000"/>
                </a:solidFill>
                <a:cs typeface="Calibri"/>
              </a:rPr>
              <a:t>details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via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the</a:t>
            </a:r>
            <a:r>
              <a:rPr lang="en-GB" sz="2000" spc="2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website;</a:t>
            </a:r>
            <a:endParaRPr lang="en-GB" sz="2000" dirty="0">
              <a:cs typeface="Calibri"/>
            </a:endParaRPr>
          </a:p>
          <a:p>
            <a:pPr marL="812800" lvl="1" indent="-342900">
              <a:lnSpc>
                <a:spcPct val="100000"/>
              </a:lnSpc>
              <a:buFont typeface="Courier New" panose="02070309020205020404" pitchFamily="49" charset="0"/>
              <a:buChar char="o"/>
              <a:tabLst>
                <a:tab pos="756920" algn="l"/>
              </a:tabLst>
            </a:pPr>
            <a:r>
              <a:rPr lang="en-GB" sz="2000" dirty="0">
                <a:solidFill>
                  <a:srgbClr val="FF0000"/>
                </a:solidFill>
                <a:cs typeface="Calibri"/>
              </a:rPr>
              <a:t>all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read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from data approved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by Boards of Examiners.</a:t>
            </a:r>
            <a:endParaRPr lang="en-GB" sz="2000" dirty="0">
              <a:cs typeface="Calibri"/>
            </a:endParaRPr>
          </a:p>
          <a:p>
            <a:pPr lvl="1">
              <a:lnSpc>
                <a:spcPct val="100000"/>
              </a:lnSpc>
              <a:spcBef>
                <a:spcPts val="42"/>
              </a:spcBef>
              <a:buClr>
                <a:srgbClr val="FF0000"/>
              </a:buClr>
              <a:buFont typeface="Arial"/>
              <a:buChar char="–"/>
            </a:pPr>
            <a:endParaRPr lang="en-GB" sz="20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400" spc="-5" dirty="0">
                <a:cs typeface="Calibri"/>
              </a:rPr>
              <a:t>Email</a:t>
            </a:r>
            <a:r>
              <a:rPr lang="en-GB" sz="2400" spc="-75" dirty="0">
                <a:cs typeface="Calibri"/>
              </a:rPr>
              <a:t> </a:t>
            </a:r>
            <a:r>
              <a:rPr lang="en-GB" sz="2400" dirty="0">
                <a:cs typeface="Calibri"/>
              </a:rPr>
              <a:t>Summary:</a:t>
            </a:r>
          </a:p>
          <a:p>
            <a:pPr marL="812800" lvl="1" indent="-342900">
              <a:lnSpc>
                <a:spcPct val="100000"/>
              </a:lnSpc>
              <a:buFont typeface="Courier New" panose="02070309020205020404" pitchFamily="49" charset="0"/>
              <a:buChar char="o"/>
              <a:tabLst>
                <a:tab pos="756920" algn="l"/>
              </a:tabLst>
            </a:pPr>
            <a:r>
              <a:rPr lang="en-GB" sz="2000" spc="-10" dirty="0">
                <a:solidFill>
                  <a:srgbClr val="FF0000"/>
                </a:solidFill>
                <a:cs typeface="Calibri"/>
              </a:rPr>
              <a:t>Progression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/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Award Status, for example….</a:t>
            </a:r>
            <a:r>
              <a:rPr lang="en-GB" sz="2000" spc="5" dirty="0">
                <a:solidFill>
                  <a:srgbClr val="FF0000"/>
                </a:solidFill>
                <a:cs typeface="Calibri"/>
              </a:rPr>
              <a:t>.</a:t>
            </a:r>
            <a:endParaRPr lang="en-GB" sz="2000" dirty="0">
              <a:cs typeface="Calibri"/>
            </a:endParaRPr>
          </a:p>
          <a:p>
            <a:pPr marL="12700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2000" spc="30" dirty="0">
                <a:solidFill>
                  <a:srgbClr val="0D27AB"/>
                </a:solidFill>
                <a:cs typeface="Calibri"/>
              </a:rPr>
              <a:t>Progress to next level of study</a:t>
            </a:r>
          </a:p>
          <a:p>
            <a:pPr marL="12700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2000" spc="30" dirty="0">
                <a:solidFill>
                  <a:srgbClr val="0D27AB"/>
                </a:solidFill>
                <a:cs typeface="Calibri"/>
              </a:rPr>
              <a:t>Award first class honours</a:t>
            </a:r>
          </a:p>
          <a:p>
            <a:pPr marL="12700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2000" spc="-15" dirty="0">
                <a:solidFill>
                  <a:srgbClr val="0D27AB"/>
                </a:solidFill>
                <a:cs typeface="Calibri"/>
              </a:rPr>
              <a:t>Retake failed blocks of Study</a:t>
            </a:r>
          </a:p>
          <a:p>
            <a:pPr marL="12700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2000" spc="30" dirty="0">
                <a:solidFill>
                  <a:srgbClr val="0D27AB"/>
                </a:solidFill>
                <a:cs typeface="Calibri"/>
              </a:rPr>
              <a:t>Further work required at current Level of Study</a:t>
            </a:r>
          </a:p>
          <a:p>
            <a:pPr marL="1270000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GB" sz="2000" spc="-5" dirty="0">
                <a:solidFill>
                  <a:srgbClr val="FF0000"/>
                </a:solidFill>
                <a:cs typeface="Calibri"/>
              </a:rPr>
              <a:t>Each message contains a simple explanation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and details of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what action is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needed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or</a:t>
            </a:r>
            <a:r>
              <a:rPr lang="en-GB" sz="2000" spc="9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advised.</a:t>
            </a:r>
            <a:endParaRPr lang="en-GB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302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277"/>
    </mc:Choice>
    <mc:Fallback xmlns="">
      <p:transition spd="slow" advTm="11727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736596"/>
            <a:ext cx="487679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1. </a:t>
            </a:r>
            <a:r>
              <a:rPr lang="en-GB" sz="3200" b="1" spc="-10" dirty="0">
                <a:latin typeface="Calibri"/>
                <a:cs typeface="Calibri"/>
              </a:rPr>
              <a:t>Publication </a:t>
            </a:r>
            <a:r>
              <a:rPr lang="en-GB" sz="3200" b="1" dirty="0">
                <a:latin typeface="Calibri"/>
                <a:cs typeface="Calibri"/>
              </a:rPr>
              <a:t>of </a:t>
            </a:r>
            <a:r>
              <a:rPr lang="en-GB" sz="3200" b="1" spc="-10" dirty="0">
                <a:latin typeface="Calibri"/>
                <a:cs typeface="Calibri"/>
              </a:rPr>
              <a:t>results </a:t>
            </a:r>
            <a:r>
              <a:rPr lang="en-GB" sz="3200" b="1" i="1" dirty="0">
                <a:latin typeface="Calibri"/>
                <a:cs typeface="Calibri"/>
              </a:rPr>
              <a:t>(b)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3</a:t>
            </a:fld>
            <a:endParaRPr lang="en-GB" sz="1800" b="1" dirty="0"/>
          </a:p>
        </p:txBody>
      </p:sp>
      <p:sp>
        <p:nvSpPr>
          <p:cNvPr id="8" name="object 7"/>
          <p:cNvSpPr/>
          <p:nvPr/>
        </p:nvSpPr>
        <p:spPr>
          <a:xfrm>
            <a:off x="5334000" y="152401"/>
            <a:ext cx="3170238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228600" y="1828801"/>
            <a:ext cx="8763000" cy="5086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56235" algn="l"/>
              </a:tabLst>
            </a:pPr>
            <a:r>
              <a:rPr lang="en-GB" sz="2400" dirty="0">
                <a:cs typeface="Calibri"/>
              </a:rPr>
              <a:t>Full</a:t>
            </a:r>
            <a:r>
              <a:rPr lang="en-GB" sz="2400" spc="-75" dirty="0">
                <a:cs typeface="Calibri"/>
              </a:rPr>
              <a:t> </a:t>
            </a:r>
            <a:r>
              <a:rPr lang="en-GB" sz="2400" spc="-10" dirty="0">
                <a:cs typeface="Calibri"/>
              </a:rPr>
              <a:t>Details [continued on next slide]</a:t>
            </a:r>
            <a:endParaRPr lang="en-GB" sz="2400" dirty="0"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240"/>
              </a:spcBef>
              <a:buFont typeface="Courier New" panose="02070309020205020404" pitchFamily="49" charset="0"/>
              <a:buChar char="o"/>
              <a:tabLst>
                <a:tab pos="756920" algn="l"/>
              </a:tabLst>
            </a:pPr>
            <a:r>
              <a:rPr lang="en-GB" sz="2000" spc="-10" dirty="0">
                <a:solidFill>
                  <a:srgbClr val="FF0000"/>
                </a:solidFill>
                <a:cs typeface="Calibri"/>
              </a:rPr>
              <a:t>Progression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/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Award Status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&amp;</a:t>
            </a:r>
            <a:r>
              <a:rPr lang="en-GB" sz="2000" spc="3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explanation.</a:t>
            </a:r>
            <a:endParaRPr lang="en-GB" sz="2000" dirty="0">
              <a:cs typeface="Calibri"/>
            </a:endParaRPr>
          </a:p>
          <a:p>
            <a:pPr marL="812800" marR="95885" lvl="1" indent="-342900">
              <a:lnSpc>
                <a:spcPts val="2160"/>
              </a:lnSpc>
              <a:spcBef>
                <a:spcPts val="509"/>
              </a:spcBef>
              <a:buFont typeface="Courier New" panose="02070309020205020404" pitchFamily="49" charset="0"/>
              <a:buChar char="o"/>
              <a:tabLst>
                <a:tab pos="756920" algn="l"/>
              </a:tabLst>
            </a:pPr>
            <a:r>
              <a:rPr lang="en-GB" sz="2000" spc="-10" dirty="0">
                <a:solidFill>
                  <a:srgbClr val="FF0000"/>
                </a:solidFill>
                <a:cs typeface="Calibri"/>
              </a:rPr>
              <a:t>Overall Grade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&amp; Mark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for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each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undergrad.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block or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postgrad.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module.</a:t>
            </a:r>
            <a:endParaRPr lang="en-GB" sz="2000" dirty="0">
              <a:cs typeface="Calibri"/>
            </a:endParaRPr>
          </a:p>
          <a:p>
            <a:pPr marL="1270000" indent="-342900">
              <a:lnSpc>
                <a:spcPct val="100000"/>
              </a:lnSpc>
              <a:spcBef>
                <a:spcPts val="210"/>
              </a:spcBef>
              <a:buFont typeface="Wingdings" panose="05000000000000000000" pitchFamily="2" charset="2"/>
              <a:buChar char="§"/>
            </a:pPr>
            <a:r>
              <a:rPr lang="en-GB" sz="2000" spc="55" dirty="0">
                <a:solidFill>
                  <a:srgbClr val="0D27AB"/>
                </a:solidFill>
                <a:cs typeface="Calibri"/>
              </a:rPr>
              <a:t>AA, A+, </a:t>
            </a:r>
            <a:r>
              <a:rPr lang="en-GB" sz="2000" spc="5" dirty="0">
                <a:solidFill>
                  <a:srgbClr val="0D27AB"/>
                </a:solidFill>
                <a:cs typeface="Calibri"/>
              </a:rPr>
              <a:t>A, A-, </a:t>
            </a:r>
            <a:r>
              <a:rPr lang="en-GB" sz="2000" dirty="0">
                <a:solidFill>
                  <a:srgbClr val="0D27AB"/>
                </a:solidFill>
                <a:cs typeface="Calibri"/>
              </a:rPr>
              <a:t>B+, </a:t>
            </a:r>
            <a:r>
              <a:rPr lang="en-GB" sz="2000" spc="-15" dirty="0">
                <a:solidFill>
                  <a:srgbClr val="0D27AB"/>
                </a:solidFill>
                <a:cs typeface="Calibri"/>
              </a:rPr>
              <a:t>B, B-, </a:t>
            </a:r>
            <a:r>
              <a:rPr lang="en-GB" sz="2000" spc="-5" dirty="0">
                <a:solidFill>
                  <a:srgbClr val="0D27AB"/>
                </a:solidFill>
                <a:cs typeface="Calibri"/>
              </a:rPr>
              <a:t>C+, C, C-, </a:t>
            </a:r>
            <a:r>
              <a:rPr lang="en-GB" sz="2000" spc="-25" dirty="0">
                <a:solidFill>
                  <a:srgbClr val="0D27AB"/>
                </a:solidFill>
                <a:cs typeface="Calibri"/>
              </a:rPr>
              <a:t>D, </a:t>
            </a:r>
            <a:r>
              <a:rPr lang="en-GB" sz="2000" dirty="0">
                <a:solidFill>
                  <a:srgbClr val="0D27AB"/>
                </a:solidFill>
                <a:cs typeface="Calibri"/>
              </a:rPr>
              <a:t>E </a:t>
            </a:r>
            <a:r>
              <a:rPr lang="en-GB" sz="2000" spc="-10" dirty="0">
                <a:solidFill>
                  <a:srgbClr val="0D27AB"/>
                </a:solidFill>
                <a:cs typeface="Calibri"/>
              </a:rPr>
              <a:t>[undergraduate </a:t>
            </a:r>
            <a:r>
              <a:rPr lang="en-GB" sz="2000" spc="-5" dirty="0">
                <a:solidFill>
                  <a:srgbClr val="0D27AB"/>
                </a:solidFill>
                <a:cs typeface="Calibri"/>
              </a:rPr>
              <a:t>pass</a:t>
            </a:r>
            <a:r>
              <a:rPr lang="en-GB" sz="2000" spc="-85" dirty="0">
                <a:solidFill>
                  <a:srgbClr val="0D27AB"/>
                </a:solidFill>
                <a:cs typeface="Calibri"/>
              </a:rPr>
              <a:t> </a:t>
            </a:r>
            <a:r>
              <a:rPr lang="en-GB" sz="2000" spc="-5" dirty="0">
                <a:solidFill>
                  <a:srgbClr val="0D27AB"/>
                </a:solidFill>
                <a:cs typeface="Calibri"/>
              </a:rPr>
              <a:t>grades]</a:t>
            </a:r>
            <a:endParaRPr lang="en-GB" sz="2000" dirty="0">
              <a:cs typeface="Calibri"/>
            </a:endParaRPr>
          </a:p>
          <a:p>
            <a:pPr marL="1270000" indent="-34290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§"/>
            </a:pPr>
            <a:r>
              <a:rPr lang="en-GB" sz="2000" spc="40" dirty="0">
                <a:solidFill>
                  <a:srgbClr val="0D27AB"/>
                </a:solidFill>
                <a:cs typeface="Calibri"/>
              </a:rPr>
              <a:t>PD, </a:t>
            </a:r>
            <a:r>
              <a:rPr lang="en-GB" sz="2000" dirty="0">
                <a:solidFill>
                  <a:srgbClr val="0D27AB"/>
                </a:solidFill>
                <a:cs typeface="Calibri"/>
              </a:rPr>
              <a:t>PM, P </a:t>
            </a:r>
            <a:r>
              <a:rPr lang="en-GB" sz="2000" spc="-10" dirty="0">
                <a:solidFill>
                  <a:srgbClr val="0D27AB"/>
                </a:solidFill>
                <a:cs typeface="Calibri"/>
              </a:rPr>
              <a:t>[postgraduate </a:t>
            </a:r>
            <a:r>
              <a:rPr lang="en-GB" sz="2000" spc="-5" dirty="0">
                <a:solidFill>
                  <a:srgbClr val="0D27AB"/>
                </a:solidFill>
                <a:cs typeface="Calibri"/>
              </a:rPr>
              <a:t>pass</a:t>
            </a:r>
            <a:r>
              <a:rPr lang="en-GB" sz="2000" spc="-80" dirty="0">
                <a:solidFill>
                  <a:srgbClr val="0D27AB"/>
                </a:solidFill>
                <a:cs typeface="Calibri"/>
              </a:rPr>
              <a:t> </a:t>
            </a:r>
            <a:r>
              <a:rPr lang="en-GB" sz="2000" spc="-5" dirty="0">
                <a:solidFill>
                  <a:srgbClr val="0D27AB"/>
                </a:solidFill>
                <a:cs typeface="Calibri"/>
              </a:rPr>
              <a:t>grades]</a:t>
            </a:r>
            <a:endParaRPr lang="en-GB" sz="2000" dirty="0">
              <a:cs typeface="Calibri"/>
            </a:endParaRPr>
          </a:p>
          <a:p>
            <a:pPr marL="1270000" indent="-34290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§"/>
            </a:pPr>
            <a:r>
              <a:rPr lang="en-GB" sz="2000" spc="75" dirty="0">
                <a:solidFill>
                  <a:srgbClr val="0D27AB"/>
                </a:solidFill>
                <a:cs typeface="Calibri"/>
              </a:rPr>
              <a:t>FQ, </a:t>
            </a:r>
            <a:r>
              <a:rPr lang="en-GB" sz="2000" spc="-5" dirty="0">
                <a:solidFill>
                  <a:srgbClr val="0D27AB"/>
                </a:solidFill>
                <a:cs typeface="Calibri"/>
              </a:rPr>
              <a:t>F+, </a:t>
            </a:r>
            <a:r>
              <a:rPr lang="en-GB" sz="2000" spc="-105" dirty="0">
                <a:solidFill>
                  <a:srgbClr val="0D27AB"/>
                </a:solidFill>
                <a:cs typeface="Calibri"/>
              </a:rPr>
              <a:t>F,  </a:t>
            </a:r>
            <a:r>
              <a:rPr lang="en-GB" sz="2000" dirty="0">
                <a:solidFill>
                  <a:srgbClr val="0D27AB"/>
                </a:solidFill>
                <a:cs typeface="Calibri"/>
              </a:rPr>
              <a:t>F-, U </a:t>
            </a:r>
            <a:r>
              <a:rPr lang="en-GB" sz="2000" spc="-10" dirty="0">
                <a:solidFill>
                  <a:srgbClr val="0D27AB"/>
                </a:solidFill>
                <a:cs typeface="Calibri"/>
              </a:rPr>
              <a:t>etc. [fail</a:t>
            </a:r>
            <a:r>
              <a:rPr lang="en-GB" sz="2000" spc="5" dirty="0">
                <a:solidFill>
                  <a:srgbClr val="0D27AB"/>
                </a:solidFill>
                <a:cs typeface="Calibri"/>
              </a:rPr>
              <a:t> </a:t>
            </a:r>
            <a:r>
              <a:rPr lang="en-GB" sz="2000" spc="-5" dirty="0">
                <a:solidFill>
                  <a:srgbClr val="0D27AB"/>
                </a:solidFill>
                <a:cs typeface="Calibri"/>
              </a:rPr>
              <a:t>grades]</a:t>
            </a:r>
            <a:endParaRPr lang="en-GB" sz="2000" dirty="0">
              <a:cs typeface="Calibri"/>
            </a:endParaRPr>
          </a:p>
          <a:p>
            <a:pPr marL="1270000" indent="-34290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§"/>
            </a:pPr>
            <a:r>
              <a:rPr lang="en-GB" sz="2000" spc="70" dirty="0">
                <a:solidFill>
                  <a:srgbClr val="0D27AB"/>
                </a:solidFill>
                <a:cs typeface="Calibri"/>
              </a:rPr>
              <a:t>M</a:t>
            </a:r>
            <a:r>
              <a:rPr lang="en-GB" sz="2000" dirty="0">
                <a:solidFill>
                  <a:srgbClr val="0D27AB"/>
                </a:solidFill>
                <a:cs typeface="Calibri"/>
              </a:rPr>
              <a:t> </a:t>
            </a:r>
            <a:r>
              <a:rPr lang="en-GB" sz="2000" spc="-10" dirty="0">
                <a:solidFill>
                  <a:srgbClr val="0D27AB"/>
                </a:solidFill>
                <a:cs typeface="Calibri"/>
              </a:rPr>
              <a:t>etc. [mitigating </a:t>
            </a:r>
            <a:r>
              <a:rPr lang="en-GB" sz="2000" spc="-5" dirty="0">
                <a:solidFill>
                  <a:srgbClr val="0D27AB"/>
                </a:solidFill>
                <a:cs typeface="Calibri"/>
              </a:rPr>
              <a:t>circumstances</a:t>
            </a:r>
            <a:r>
              <a:rPr lang="en-GB" sz="2000" spc="-60" dirty="0">
                <a:solidFill>
                  <a:srgbClr val="0D27AB"/>
                </a:solidFill>
                <a:cs typeface="Calibri"/>
              </a:rPr>
              <a:t> </a:t>
            </a:r>
            <a:r>
              <a:rPr lang="en-GB" sz="2000" spc="-5" dirty="0">
                <a:solidFill>
                  <a:srgbClr val="0D27AB"/>
                </a:solidFill>
                <a:cs typeface="Calibri"/>
              </a:rPr>
              <a:t>grades]</a:t>
            </a:r>
            <a:endParaRPr lang="en-GB" sz="2000" dirty="0"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240"/>
              </a:spcBef>
              <a:buFont typeface="Courier New" panose="02070309020205020404" pitchFamily="49" charset="0"/>
              <a:buChar char="o"/>
              <a:tabLst>
                <a:tab pos="756285" algn="l"/>
              </a:tabLst>
            </a:pPr>
            <a:r>
              <a:rPr lang="en-GB" sz="2000" spc="-10" dirty="0">
                <a:solidFill>
                  <a:srgbClr val="FF0000"/>
                </a:solidFill>
                <a:cs typeface="Calibri"/>
              </a:rPr>
              <a:t>Overall Result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for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each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undergraduate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block or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postgraduate</a:t>
            </a:r>
            <a:r>
              <a:rPr lang="en-GB" sz="2000" spc="45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module.</a:t>
            </a:r>
            <a:endParaRPr lang="en-GB" sz="2000" dirty="0">
              <a:cs typeface="Calibri"/>
            </a:endParaRPr>
          </a:p>
          <a:p>
            <a:pPr marL="1270000" indent="-34290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§"/>
            </a:pPr>
            <a:r>
              <a:rPr lang="en-GB" sz="2000" spc="30" dirty="0">
                <a:solidFill>
                  <a:srgbClr val="0D27AB"/>
                </a:solidFill>
                <a:cs typeface="Calibri"/>
              </a:rPr>
              <a:t>Pass</a:t>
            </a:r>
            <a:endParaRPr lang="en-GB" sz="2000" dirty="0">
              <a:cs typeface="Calibri"/>
            </a:endParaRPr>
          </a:p>
          <a:p>
            <a:pPr marL="1270000" indent="-34290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§"/>
            </a:pPr>
            <a:r>
              <a:rPr lang="en-GB" sz="2000" spc="40" dirty="0">
                <a:solidFill>
                  <a:srgbClr val="0D27AB"/>
                </a:solidFill>
                <a:cs typeface="Calibri"/>
              </a:rPr>
              <a:t>“Not </a:t>
            </a:r>
            <a:r>
              <a:rPr lang="en-GB" sz="2000" spc="-55" dirty="0">
                <a:solidFill>
                  <a:srgbClr val="0D27AB"/>
                </a:solidFill>
                <a:cs typeface="Calibri"/>
              </a:rPr>
              <a:t>Yet</a:t>
            </a:r>
            <a:r>
              <a:rPr lang="en-GB" sz="2000" spc="-114" dirty="0">
                <a:solidFill>
                  <a:srgbClr val="0D27AB"/>
                </a:solidFill>
                <a:cs typeface="Calibri"/>
              </a:rPr>
              <a:t> </a:t>
            </a:r>
            <a:r>
              <a:rPr lang="en-GB" sz="2000" spc="-10" dirty="0">
                <a:solidFill>
                  <a:srgbClr val="0D27AB"/>
                </a:solidFill>
                <a:cs typeface="Calibri"/>
              </a:rPr>
              <a:t>Passed”</a:t>
            </a:r>
            <a:endParaRPr lang="en-GB" sz="2000" dirty="0">
              <a:cs typeface="Calibri"/>
            </a:endParaRPr>
          </a:p>
          <a:p>
            <a:pPr marL="1670050" indent="-28575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ü"/>
            </a:pPr>
            <a:r>
              <a:rPr lang="en-GB" spc="30" dirty="0">
                <a:solidFill>
                  <a:srgbClr val="00B050"/>
                </a:solidFill>
                <a:cs typeface="Calibri"/>
              </a:rPr>
              <a:t>[for </a:t>
            </a:r>
            <a:r>
              <a:rPr lang="en-GB" spc="-10" dirty="0">
                <a:solidFill>
                  <a:srgbClr val="00B050"/>
                </a:solidFill>
                <a:cs typeface="Calibri"/>
              </a:rPr>
              <a:t>fail </a:t>
            </a:r>
            <a:r>
              <a:rPr lang="en-GB" spc="-5" dirty="0">
                <a:solidFill>
                  <a:srgbClr val="00B050"/>
                </a:solidFill>
                <a:cs typeface="Calibri"/>
              </a:rPr>
              <a:t>grades: </a:t>
            </a:r>
            <a:r>
              <a:rPr lang="en-GB" i="1" u="heavy" spc="-5" dirty="0">
                <a:solidFill>
                  <a:srgbClr val="00B050"/>
                </a:solidFill>
                <a:cs typeface="Calibri"/>
              </a:rPr>
              <a:t>reassessment</a:t>
            </a:r>
            <a:r>
              <a:rPr lang="en-GB" i="1" u="heavy" spc="-65" dirty="0">
                <a:solidFill>
                  <a:srgbClr val="00B050"/>
                </a:solidFill>
                <a:cs typeface="Calibri"/>
              </a:rPr>
              <a:t> </a:t>
            </a:r>
            <a:r>
              <a:rPr lang="en-GB" spc="-5" dirty="0">
                <a:solidFill>
                  <a:srgbClr val="00B050"/>
                </a:solidFill>
                <a:cs typeface="Calibri"/>
              </a:rPr>
              <a:t>opportunity;</a:t>
            </a:r>
            <a:endParaRPr lang="en-GB" dirty="0">
              <a:solidFill>
                <a:srgbClr val="00B050"/>
              </a:solidFill>
              <a:cs typeface="Calibri"/>
            </a:endParaRPr>
          </a:p>
          <a:p>
            <a:pPr marL="1670050" indent="-28575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ü"/>
            </a:pPr>
            <a:r>
              <a:rPr lang="en-GB" spc="40" dirty="0">
                <a:solidFill>
                  <a:srgbClr val="00B050"/>
                </a:solidFill>
                <a:cs typeface="Calibri"/>
              </a:rPr>
              <a:t>[for </a:t>
            </a:r>
            <a:r>
              <a:rPr lang="en-GB" dirty="0">
                <a:solidFill>
                  <a:srgbClr val="00B050"/>
                </a:solidFill>
                <a:cs typeface="Calibri"/>
              </a:rPr>
              <a:t>“M” </a:t>
            </a:r>
            <a:r>
              <a:rPr lang="en-GB" spc="-5" dirty="0">
                <a:solidFill>
                  <a:srgbClr val="00B050"/>
                </a:solidFill>
                <a:cs typeface="Calibri"/>
              </a:rPr>
              <a:t>grades: </a:t>
            </a:r>
            <a:r>
              <a:rPr lang="en-GB" i="1" u="heavy" spc="-5" dirty="0">
                <a:solidFill>
                  <a:srgbClr val="00B050"/>
                </a:solidFill>
                <a:cs typeface="Calibri"/>
              </a:rPr>
              <a:t>deferred initial </a:t>
            </a:r>
            <a:r>
              <a:rPr lang="en-GB" i="1" u="heavy" spc="-10" dirty="0">
                <a:solidFill>
                  <a:srgbClr val="00B050"/>
                </a:solidFill>
                <a:cs typeface="Calibri"/>
              </a:rPr>
              <a:t>assessment</a:t>
            </a:r>
            <a:r>
              <a:rPr lang="en-GB" i="1" u="heavy" spc="-80" dirty="0">
                <a:solidFill>
                  <a:srgbClr val="00B050"/>
                </a:solidFill>
                <a:cs typeface="Calibri"/>
              </a:rPr>
              <a:t> </a:t>
            </a:r>
            <a:r>
              <a:rPr lang="en-GB" spc="-5" dirty="0">
                <a:solidFill>
                  <a:srgbClr val="00B050"/>
                </a:solidFill>
                <a:cs typeface="Calibri"/>
              </a:rPr>
              <a:t>opportunity].</a:t>
            </a:r>
            <a:endParaRPr lang="en-GB" dirty="0">
              <a:solidFill>
                <a:srgbClr val="00B050"/>
              </a:solidFill>
              <a:cs typeface="Calibri"/>
            </a:endParaRPr>
          </a:p>
          <a:p>
            <a:pPr marL="1270000" indent="-34290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§"/>
            </a:pPr>
            <a:r>
              <a:rPr lang="en-GB" sz="2000" spc="30" dirty="0">
                <a:solidFill>
                  <a:srgbClr val="0D27AB"/>
                </a:solidFill>
                <a:latin typeface="Wingdings"/>
                <a:cs typeface="Wingdings"/>
              </a:rPr>
              <a:t></a:t>
            </a:r>
            <a:r>
              <a:rPr lang="en-GB" sz="2000" spc="30" dirty="0">
                <a:solidFill>
                  <a:srgbClr val="0D27AB"/>
                </a:solidFill>
                <a:cs typeface="Calibri"/>
              </a:rPr>
              <a:t>Fail</a:t>
            </a:r>
            <a:endParaRPr lang="en-GB" sz="2000" dirty="0">
              <a:cs typeface="Calibri"/>
            </a:endParaRPr>
          </a:p>
          <a:p>
            <a:pPr marL="1727200" indent="-34290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ü"/>
            </a:pPr>
            <a:r>
              <a:rPr lang="en-GB" spc="45" dirty="0">
                <a:solidFill>
                  <a:srgbClr val="00B050"/>
                </a:solidFill>
                <a:cs typeface="Calibri"/>
              </a:rPr>
              <a:t>[</a:t>
            </a:r>
            <a:r>
              <a:rPr lang="en-GB" i="1" u="heavy" spc="45" dirty="0">
                <a:solidFill>
                  <a:srgbClr val="00B050"/>
                </a:solidFill>
                <a:cs typeface="Calibri"/>
              </a:rPr>
              <a:t>no </a:t>
            </a:r>
            <a:r>
              <a:rPr lang="en-GB" i="1" u="heavy" spc="-5" dirty="0">
                <a:solidFill>
                  <a:srgbClr val="00B050"/>
                </a:solidFill>
                <a:cs typeface="Calibri"/>
              </a:rPr>
              <a:t>reassessment</a:t>
            </a:r>
            <a:r>
              <a:rPr lang="en-GB" i="1" u="heavy" spc="-90" dirty="0">
                <a:solidFill>
                  <a:srgbClr val="00B050"/>
                </a:solidFill>
                <a:cs typeface="Calibri"/>
              </a:rPr>
              <a:t> </a:t>
            </a:r>
            <a:r>
              <a:rPr lang="en-GB" spc="-5" dirty="0">
                <a:solidFill>
                  <a:srgbClr val="00B050"/>
                </a:solidFill>
                <a:cs typeface="Calibri"/>
              </a:rPr>
              <a:t>opportunity].</a:t>
            </a:r>
            <a:endParaRPr lang="en-GB" dirty="0">
              <a:solidFill>
                <a:srgbClr val="00B050"/>
              </a:solidFill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55600" algn="l"/>
              </a:tabLst>
            </a:pPr>
            <a:endParaRPr lang="en-GB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459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250"/>
    </mc:Choice>
    <mc:Fallback xmlns="">
      <p:transition spd="slow" advTm="13925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736596"/>
            <a:ext cx="487679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1. </a:t>
            </a:r>
            <a:r>
              <a:rPr lang="en-GB" sz="3200" b="1" spc="-10" dirty="0">
                <a:latin typeface="Calibri"/>
                <a:cs typeface="Calibri"/>
              </a:rPr>
              <a:t>Publication </a:t>
            </a:r>
            <a:r>
              <a:rPr lang="en-GB" sz="3200" b="1" dirty="0">
                <a:latin typeface="Calibri"/>
                <a:cs typeface="Calibri"/>
              </a:rPr>
              <a:t>of </a:t>
            </a:r>
            <a:r>
              <a:rPr lang="en-GB" sz="3200" b="1" spc="-10" dirty="0">
                <a:latin typeface="Calibri"/>
                <a:cs typeface="Calibri"/>
              </a:rPr>
              <a:t>results </a:t>
            </a:r>
            <a:r>
              <a:rPr lang="en-GB" sz="3200" b="1" i="1" dirty="0">
                <a:latin typeface="Calibri"/>
                <a:cs typeface="Calibri"/>
              </a:rPr>
              <a:t>(c)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4</a:t>
            </a:fld>
            <a:endParaRPr lang="en-GB" sz="1800" b="1" dirty="0"/>
          </a:p>
        </p:txBody>
      </p:sp>
      <p:sp>
        <p:nvSpPr>
          <p:cNvPr id="8" name="object 7"/>
          <p:cNvSpPr/>
          <p:nvPr/>
        </p:nvSpPr>
        <p:spPr>
          <a:xfrm>
            <a:off x="5334000" y="152401"/>
            <a:ext cx="3170238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228600" y="1828801"/>
            <a:ext cx="8763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56235" algn="l"/>
              </a:tabLst>
            </a:pPr>
            <a:r>
              <a:rPr lang="en-GB" sz="2400" dirty="0">
                <a:cs typeface="Calibri"/>
              </a:rPr>
              <a:t>Full</a:t>
            </a:r>
            <a:r>
              <a:rPr lang="en-GB" sz="2400" spc="-75" dirty="0">
                <a:cs typeface="Calibri"/>
              </a:rPr>
              <a:t> </a:t>
            </a:r>
            <a:r>
              <a:rPr lang="en-GB" sz="2400" spc="-10" dirty="0">
                <a:cs typeface="Calibri"/>
              </a:rPr>
              <a:t>Details [continued from previous slide]</a:t>
            </a:r>
            <a:endParaRPr lang="en-GB" sz="2400" dirty="0">
              <a:cs typeface="Calibri"/>
            </a:endParaRPr>
          </a:p>
          <a:p>
            <a:pPr marL="714375" marR="5080" indent="-350838">
              <a:lnSpc>
                <a:spcPct val="100000"/>
              </a:lnSpc>
              <a:buFont typeface="Courier New" panose="02070309020205020404" pitchFamily="49" charset="0"/>
              <a:buChar char="o"/>
              <a:tabLst>
                <a:tab pos="714375" algn="l"/>
              </a:tabLst>
            </a:pPr>
            <a:r>
              <a:rPr lang="en-GB" sz="2000" spc="-5" dirty="0">
                <a:solidFill>
                  <a:srgbClr val="FF0000"/>
                </a:solidFill>
                <a:cs typeface="Calibri"/>
              </a:rPr>
              <a:t>Explanation of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what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Pass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/ Not </a:t>
            </a:r>
            <a:r>
              <a:rPr lang="en-GB" sz="2000" spc="-55" dirty="0">
                <a:solidFill>
                  <a:srgbClr val="FF0000"/>
                </a:solidFill>
                <a:cs typeface="Calibri"/>
              </a:rPr>
              <a:t>Yet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Passed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/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Fail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mean, and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what</a:t>
            </a:r>
            <a:r>
              <a:rPr lang="en-GB" sz="2000" spc="11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action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is 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needed or</a:t>
            </a:r>
            <a:r>
              <a:rPr lang="en-GB" sz="2000" spc="-55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advised.</a:t>
            </a:r>
            <a:endParaRPr lang="en-GB" sz="2000" dirty="0">
              <a:cs typeface="Calibri"/>
            </a:endParaRPr>
          </a:p>
          <a:p>
            <a:pPr marL="714375" indent="-350838">
              <a:lnSpc>
                <a:spcPct val="100000"/>
              </a:lnSpc>
              <a:buFont typeface="Courier New" panose="02070309020205020404" pitchFamily="49" charset="0"/>
              <a:buChar char="o"/>
              <a:tabLst>
                <a:tab pos="714375" algn="l"/>
              </a:tabLst>
            </a:pPr>
            <a:r>
              <a:rPr lang="en-GB" sz="2000" spc="-10" dirty="0">
                <a:solidFill>
                  <a:srgbClr val="FF0000"/>
                </a:solidFill>
                <a:cs typeface="Calibri"/>
              </a:rPr>
              <a:t>Grade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and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mark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for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every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assessment</a:t>
            </a:r>
            <a:r>
              <a:rPr lang="en-GB" sz="2000" spc="45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component.</a:t>
            </a:r>
            <a:endParaRPr lang="en-GB" sz="2000" dirty="0">
              <a:cs typeface="Calibri"/>
            </a:endParaRPr>
          </a:p>
          <a:p>
            <a:pPr marL="1077913" fontAlgn="t"/>
            <a:r>
              <a:rPr lang="en-GB" sz="2000" dirty="0">
                <a:solidFill>
                  <a:srgbClr val="0070C0"/>
                </a:solidFill>
              </a:rPr>
              <a:t>Key Themes Exam		M	0</a:t>
            </a:r>
          </a:p>
          <a:p>
            <a:pPr marL="1077913" fontAlgn="t"/>
            <a:r>
              <a:rPr lang="en-GB" sz="2000" dirty="0">
                <a:solidFill>
                  <a:srgbClr val="0070C0"/>
                </a:solidFill>
              </a:rPr>
              <a:t>Major Authors Essay		C	54</a:t>
            </a:r>
          </a:p>
          <a:p>
            <a:pPr marL="1077913" fontAlgn="t"/>
            <a:r>
              <a:rPr lang="en-GB" sz="2000" dirty="0">
                <a:solidFill>
                  <a:srgbClr val="0070C0"/>
                </a:solidFill>
              </a:rPr>
              <a:t>Practical Portfolio		B+	67</a:t>
            </a:r>
          </a:p>
          <a:p>
            <a:pPr marL="1077913" fontAlgn="t"/>
            <a:r>
              <a:rPr lang="en-GB" sz="2000" dirty="0">
                <a:solidFill>
                  <a:srgbClr val="0070C0"/>
                </a:solidFill>
              </a:rPr>
              <a:t>Placement Learning		P	PASS</a:t>
            </a:r>
          </a:p>
          <a:p>
            <a:pPr marL="1077913" fontAlgn="t"/>
            <a:endParaRPr lang="en-GB" sz="2000" dirty="0">
              <a:solidFill>
                <a:srgbClr val="0070C0"/>
              </a:solidFill>
            </a:endParaRPr>
          </a:p>
          <a:p>
            <a:pPr marL="714375" indent="-350838">
              <a:lnSpc>
                <a:spcPct val="100000"/>
              </a:lnSpc>
              <a:buFont typeface="Courier New" panose="02070309020205020404" pitchFamily="49" charset="0"/>
              <a:buChar char="o"/>
              <a:tabLst>
                <a:tab pos="299085" algn="l"/>
              </a:tabLst>
            </a:pPr>
            <a:r>
              <a:rPr lang="en-GB" sz="2000" spc="-5" dirty="0">
                <a:solidFill>
                  <a:srgbClr val="FF0000"/>
                </a:solidFill>
                <a:cs typeface="Calibri"/>
              </a:rPr>
              <a:t>Where applicable, a [re]assessment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date for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every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component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for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which the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student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has an</a:t>
            </a:r>
            <a:r>
              <a:rPr lang="en-GB" sz="2000" spc="6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M, F or U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grade,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and a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further assessment opportunity has been</a:t>
            </a:r>
            <a:r>
              <a:rPr lang="en-GB" sz="2000" spc="3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granted. </a:t>
            </a:r>
            <a:endParaRPr lang="en-GB" sz="2000" dirty="0"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55600" algn="l"/>
              </a:tabLst>
            </a:pPr>
            <a:endParaRPr lang="en-GB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180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490"/>
    </mc:Choice>
    <mc:Fallback xmlns="">
      <p:transition spd="slow" advTm="9249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Boards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en-GB" dirty="0"/>
              <a:t>All students are considered at Subject and School/Department Level where marks, grades &amp; results will be ratified for u/g blocks or p/g modules;</a:t>
            </a:r>
          </a:p>
          <a:p>
            <a:pPr>
              <a:buFontTx/>
              <a:buChar char="-"/>
            </a:pPr>
            <a:r>
              <a:rPr lang="en-GB" dirty="0"/>
              <a:t>Overall Continuation/ Award outcomes for Single Honours students and Combined Honours students whose subjects both fall within the School/Department will also be considered.</a:t>
            </a:r>
          </a:p>
          <a:p>
            <a:pPr>
              <a:buFontTx/>
              <a:buChar char="-"/>
            </a:pPr>
            <a:r>
              <a:rPr lang="en-GB" dirty="0"/>
              <a:t>The University Board then considers:</a:t>
            </a:r>
          </a:p>
          <a:p>
            <a:pPr marL="571500" indent="-571500">
              <a:buAutoNum type="romanLcPeriod"/>
            </a:pPr>
            <a:r>
              <a:rPr lang="en-GB" dirty="0"/>
              <a:t>The Assessment, Continuation and Award outcomes recommended by the School/Department Board for Single and Combined in one School students</a:t>
            </a:r>
          </a:p>
          <a:p>
            <a:pPr marL="571500" indent="-571500">
              <a:buAutoNum type="romanLcPeriod"/>
            </a:pPr>
            <a:r>
              <a:rPr lang="en-GB" dirty="0"/>
              <a:t>The agreed assessment outcomes for cross School/Department Combined Honours students and decides on their continuation/ award status.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The use of the University Assessment Board adds an ‘oversight’ mechanism to the system to ensure consistency of outcomes.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241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Membership of Assessment Meetings/ Boards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Subject Meetings – consist of internal examiners, Chaired by Head of Subject</a:t>
            </a:r>
          </a:p>
          <a:p>
            <a:r>
              <a:rPr lang="en-GB" dirty="0"/>
              <a:t>School Boards – senior representative of each subject as agreed with the Head of School (Chair)</a:t>
            </a:r>
          </a:p>
          <a:p>
            <a:r>
              <a:rPr lang="en-GB" dirty="0"/>
              <a:t>University Board – Deputy Vice Chancellor and Provost (Chair), Registrar and University Executive Board members as appropriate.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25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90375"/>
            <a:ext cx="50292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spc="-10" dirty="0">
                <a:latin typeface="+mn-lt"/>
              </a:rPr>
              <a:t>4. Role of External Examiners</a:t>
            </a:r>
            <a:br>
              <a:rPr lang="en-GB" sz="3200" b="1" spc="-10" dirty="0">
                <a:latin typeface="+mn-lt"/>
              </a:rPr>
            </a:br>
            <a:r>
              <a:rPr lang="en-GB" sz="3200" b="1" i="1" spc="-10" dirty="0">
                <a:latin typeface="+mn-lt"/>
              </a:rPr>
              <a:t>general</a:t>
            </a:r>
            <a:endParaRPr sz="3200" b="1" i="1" dirty="0">
              <a:latin typeface="+mn-lt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7</a:t>
            </a:fld>
            <a:endParaRPr lang="en-GB" sz="1800" b="1" dirty="0"/>
          </a:p>
        </p:txBody>
      </p:sp>
      <p:sp>
        <p:nvSpPr>
          <p:cNvPr id="8" name="object 7"/>
          <p:cNvSpPr/>
          <p:nvPr/>
        </p:nvSpPr>
        <p:spPr>
          <a:xfrm>
            <a:off x="5334000" y="152401"/>
            <a:ext cx="3170238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5644" y="1823157"/>
            <a:ext cx="8991600" cy="4867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marR="1108075" lvl="1" indent="-365125">
              <a:lnSpc>
                <a:spcPts val="2160"/>
              </a:lnSpc>
              <a:buFont typeface="Wingdings" panose="05000000000000000000" pitchFamily="2" charset="2"/>
              <a:buChar char="q"/>
              <a:tabLst>
                <a:tab pos="985519" algn="l"/>
              </a:tabLst>
            </a:pPr>
            <a:r>
              <a:rPr lang="en-GB" sz="2400" spc="-5" dirty="0">
                <a:cs typeface="Calibri"/>
              </a:rPr>
              <a:t>Ensure that assessment </a:t>
            </a:r>
            <a:r>
              <a:rPr lang="en-GB" sz="2400" spc="-10" dirty="0">
                <a:cs typeface="Calibri"/>
              </a:rPr>
              <a:t>processes </a:t>
            </a:r>
            <a:r>
              <a:rPr lang="en-GB" sz="2400" dirty="0">
                <a:cs typeface="Calibri"/>
              </a:rPr>
              <a:t>and </a:t>
            </a:r>
            <a:r>
              <a:rPr lang="en-GB" sz="2400" spc="-10" dirty="0">
                <a:cs typeface="Calibri"/>
              </a:rPr>
              <a:t>standards are </a:t>
            </a:r>
            <a:r>
              <a:rPr lang="en-GB" sz="2400" dirty="0">
                <a:cs typeface="Calibri"/>
              </a:rPr>
              <a:t>applied </a:t>
            </a:r>
            <a:r>
              <a:rPr lang="en-GB" sz="2400" spc="-20" dirty="0">
                <a:cs typeface="Calibri"/>
              </a:rPr>
              <a:t>appropriately, </a:t>
            </a:r>
            <a:r>
              <a:rPr lang="en-GB" sz="2400" spc="-10" dirty="0">
                <a:cs typeface="Calibri"/>
              </a:rPr>
              <a:t>consistently </a:t>
            </a:r>
            <a:r>
              <a:rPr lang="en-GB" sz="2400" dirty="0">
                <a:cs typeface="Calibri"/>
              </a:rPr>
              <a:t>and</a:t>
            </a:r>
            <a:r>
              <a:rPr lang="en-GB" sz="2400" spc="45" dirty="0">
                <a:cs typeface="Calibri"/>
              </a:rPr>
              <a:t> </a:t>
            </a:r>
            <a:r>
              <a:rPr lang="en-GB" sz="2400" spc="-10" dirty="0">
                <a:cs typeface="Calibri"/>
              </a:rPr>
              <a:t>fairly.</a:t>
            </a:r>
            <a:endParaRPr lang="en-GB" sz="2400" dirty="0">
              <a:cs typeface="Calibri"/>
            </a:endParaRPr>
          </a:p>
          <a:p>
            <a:pPr marL="628650" lvl="1" indent="-365125">
              <a:lnSpc>
                <a:spcPct val="100000"/>
              </a:lnSpc>
              <a:spcBef>
                <a:spcPts val="15"/>
              </a:spcBef>
              <a:buFont typeface="Wingdings" panose="05000000000000000000" pitchFamily="2" charset="2"/>
              <a:buChar char="q"/>
            </a:pPr>
            <a:endParaRPr lang="en-GB" sz="2400" dirty="0">
              <a:latin typeface="Times New Roman"/>
              <a:cs typeface="Times New Roman"/>
            </a:endParaRPr>
          </a:p>
          <a:p>
            <a:pPr marL="628650" marR="594995" lvl="1" indent="-365125">
              <a:lnSpc>
                <a:spcPts val="2160"/>
              </a:lnSpc>
              <a:buFont typeface="Wingdings" panose="05000000000000000000" pitchFamily="2" charset="2"/>
              <a:buChar char="q"/>
              <a:tabLst>
                <a:tab pos="985519" algn="l"/>
              </a:tabLst>
            </a:pPr>
            <a:r>
              <a:rPr lang="en-GB" sz="2400" spc="-5" dirty="0">
                <a:cs typeface="Calibri"/>
              </a:rPr>
              <a:t>Judge whether or not </a:t>
            </a:r>
            <a:r>
              <a:rPr lang="en-GB" sz="2400" dirty="0">
                <a:cs typeface="Calibri"/>
              </a:rPr>
              <a:t>the learning </a:t>
            </a:r>
            <a:r>
              <a:rPr lang="en-GB" sz="2400" spc="-10" dirty="0">
                <a:cs typeface="Calibri"/>
              </a:rPr>
              <a:t>outcomes </a:t>
            </a:r>
            <a:r>
              <a:rPr lang="en-GB" sz="2400" spc="-5" dirty="0">
                <a:cs typeface="Calibri"/>
              </a:rPr>
              <a:t>of </a:t>
            </a:r>
            <a:r>
              <a:rPr lang="en-GB" sz="2400" dirty="0">
                <a:cs typeface="Calibri"/>
              </a:rPr>
              <a:t>each U/G </a:t>
            </a:r>
            <a:r>
              <a:rPr lang="en-GB" sz="2400" spc="-5" dirty="0">
                <a:cs typeface="Calibri"/>
              </a:rPr>
              <a:t>block or </a:t>
            </a:r>
            <a:r>
              <a:rPr lang="en-GB" sz="2400" spc="-40" dirty="0">
                <a:cs typeface="Calibri"/>
              </a:rPr>
              <a:t>P/G </a:t>
            </a:r>
            <a:r>
              <a:rPr lang="en-GB" sz="2400" spc="-5" dirty="0">
                <a:cs typeface="Calibri"/>
              </a:rPr>
              <a:t>module </a:t>
            </a:r>
            <a:r>
              <a:rPr lang="en-GB" sz="2400" spc="-20" dirty="0">
                <a:cs typeface="Calibri"/>
              </a:rPr>
              <a:t>have </a:t>
            </a:r>
            <a:r>
              <a:rPr lang="en-GB" sz="2400" spc="-5" dirty="0">
                <a:cs typeface="Calibri"/>
              </a:rPr>
              <a:t>been</a:t>
            </a:r>
            <a:r>
              <a:rPr lang="en-GB" sz="2400" spc="45" dirty="0">
                <a:cs typeface="Calibri"/>
              </a:rPr>
              <a:t> </a:t>
            </a:r>
            <a:r>
              <a:rPr lang="en-GB" sz="2400" spc="-5" dirty="0">
                <a:cs typeface="Calibri"/>
              </a:rPr>
              <a:t>met.</a:t>
            </a:r>
            <a:endParaRPr lang="en-GB" sz="2400" dirty="0">
              <a:cs typeface="Calibri"/>
            </a:endParaRPr>
          </a:p>
          <a:p>
            <a:pPr marL="628650" lvl="1" indent="-365125">
              <a:lnSpc>
                <a:spcPct val="100000"/>
              </a:lnSpc>
              <a:spcBef>
                <a:spcPts val="15"/>
              </a:spcBef>
              <a:buFont typeface="Wingdings" panose="05000000000000000000" pitchFamily="2" charset="2"/>
              <a:buChar char="q"/>
            </a:pPr>
            <a:endParaRPr lang="en-GB" sz="2400" dirty="0">
              <a:latin typeface="Times New Roman"/>
              <a:cs typeface="Times New Roman"/>
            </a:endParaRPr>
          </a:p>
          <a:p>
            <a:pPr marL="628650" marR="686435" lvl="1" indent="-365125">
              <a:lnSpc>
                <a:spcPts val="2160"/>
              </a:lnSpc>
              <a:buFont typeface="Wingdings" panose="05000000000000000000" pitchFamily="2" charset="2"/>
              <a:buChar char="q"/>
              <a:tabLst>
                <a:tab pos="985519" algn="l"/>
              </a:tabLst>
            </a:pPr>
            <a:r>
              <a:rPr lang="en-GB" sz="2400" spc="-5" dirty="0">
                <a:cs typeface="Calibri"/>
              </a:rPr>
              <a:t>Ensure that </a:t>
            </a:r>
            <a:r>
              <a:rPr lang="en-GB" sz="2400" dirty="0">
                <a:cs typeface="Calibri"/>
              </a:rPr>
              <a:t>the </a:t>
            </a:r>
            <a:r>
              <a:rPr lang="en-GB" sz="2400" spc="-5" dirty="0">
                <a:cs typeface="Calibri"/>
              </a:rPr>
              <a:t>learning </a:t>
            </a:r>
            <a:r>
              <a:rPr lang="en-GB" sz="2400" spc="-10" dirty="0">
                <a:cs typeface="Calibri"/>
              </a:rPr>
              <a:t>outcomes are appropriate </a:t>
            </a:r>
            <a:r>
              <a:rPr lang="en-GB" sz="2400" dirty="0">
                <a:cs typeface="Calibri"/>
              </a:rPr>
              <a:t>in the </a:t>
            </a:r>
            <a:r>
              <a:rPr lang="en-GB" sz="2400" spc="-5" dirty="0">
                <a:cs typeface="Calibri"/>
              </a:rPr>
              <a:t>light of  national </a:t>
            </a:r>
            <a:r>
              <a:rPr lang="en-GB" sz="2400" spc="-10" dirty="0">
                <a:cs typeface="Calibri"/>
              </a:rPr>
              <a:t>standards </a:t>
            </a:r>
            <a:r>
              <a:rPr lang="en-GB" sz="2400" dirty="0">
                <a:cs typeface="Calibri"/>
              </a:rPr>
              <a:t>and</a:t>
            </a:r>
            <a:r>
              <a:rPr lang="en-GB" sz="2400" spc="-5" dirty="0">
                <a:cs typeface="Calibri"/>
              </a:rPr>
              <a:t> benchmarks.</a:t>
            </a:r>
          </a:p>
          <a:p>
            <a:pPr marL="628650" marR="686435" lvl="1" indent="-365125">
              <a:lnSpc>
                <a:spcPts val="2160"/>
              </a:lnSpc>
              <a:buFont typeface="Wingdings" panose="05000000000000000000" pitchFamily="2" charset="2"/>
              <a:buChar char="q"/>
              <a:tabLst>
                <a:tab pos="985519" algn="l"/>
              </a:tabLst>
            </a:pPr>
            <a:endParaRPr lang="en-GB" sz="2400" spc="-5" dirty="0">
              <a:cs typeface="Calibri"/>
            </a:endParaRPr>
          </a:p>
          <a:p>
            <a:pPr marL="628650" marR="686435" lvl="1" indent="-365125">
              <a:lnSpc>
                <a:spcPts val="2160"/>
              </a:lnSpc>
              <a:buFont typeface="Wingdings" panose="05000000000000000000" pitchFamily="2" charset="2"/>
              <a:buChar char="q"/>
              <a:tabLst>
                <a:tab pos="985519" algn="l"/>
              </a:tabLst>
            </a:pPr>
            <a:r>
              <a:rPr lang="en-GB" sz="2400" spc="-5" dirty="0">
                <a:cs typeface="Calibri"/>
              </a:rPr>
              <a:t>Measure the outcomes against the appropriate programme specifications.</a:t>
            </a:r>
          </a:p>
          <a:p>
            <a:pPr marL="628650" marR="686435" lvl="1" indent="-365125">
              <a:lnSpc>
                <a:spcPts val="2160"/>
              </a:lnSpc>
              <a:buFont typeface="Wingdings" panose="05000000000000000000" pitchFamily="2" charset="2"/>
              <a:buChar char="q"/>
              <a:tabLst>
                <a:tab pos="985519" algn="l"/>
              </a:tabLst>
            </a:pPr>
            <a:endParaRPr lang="en-GB" sz="2400" spc="-5" dirty="0">
              <a:cs typeface="Calibri"/>
            </a:endParaRPr>
          </a:p>
          <a:p>
            <a:pPr marL="628650" marR="686435" lvl="1" indent="-365125">
              <a:lnSpc>
                <a:spcPts val="2160"/>
              </a:lnSpc>
              <a:buFont typeface="Wingdings" panose="05000000000000000000" pitchFamily="2" charset="2"/>
              <a:buChar char="q"/>
              <a:tabLst>
                <a:tab pos="985519" algn="l"/>
              </a:tabLst>
            </a:pPr>
            <a:r>
              <a:rPr lang="en-GB" sz="2400" spc="-5" dirty="0">
                <a:cs typeface="Calibri"/>
              </a:rPr>
              <a:t>Attend the School Continuation and Award Board (in some cases you may be asked to attend the Subject meeting if the Head of School feels that is more appropriate) </a:t>
            </a:r>
            <a:endParaRPr lang="en-GB" sz="2400" dirty="0">
              <a:cs typeface="Calibri"/>
            </a:endParaRPr>
          </a:p>
          <a:p>
            <a:pPr marL="714375" marR="50165" indent="-350838">
              <a:buFont typeface="Courier New" panose="02070309020205020404" pitchFamily="49" charset="0"/>
              <a:buChar char="o"/>
              <a:tabLst>
                <a:tab pos="355600" algn="l"/>
              </a:tabLst>
            </a:pPr>
            <a:endParaRPr lang="en-GB" sz="2400" spc="-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8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144"/>
    </mc:Choice>
    <mc:Fallback xmlns="">
      <p:transition spd="slow" advTm="5614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90375"/>
            <a:ext cx="50292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spc="-10" dirty="0">
                <a:latin typeface="+mn-lt"/>
              </a:rPr>
              <a:t>4. Role of External Examiners</a:t>
            </a:r>
            <a:br>
              <a:rPr lang="en-GB" sz="3200" b="1" spc="-10" dirty="0">
                <a:latin typeface="+mn-lt"/>
              </a:rPr>
            </a:br>
            <a:r>
              <a:rPr lang="en-GB" sz="3200" b="1" i="1" spc="-10" dirty="0">
                <a:latin typeface="+mn-lt"/>
              </a:rPr>
              <a:t>moderating work (a)</a:t>
            </a:r>
            <a:endParaRPr sz="3200" b="1" i="1" dirty="0">
              <a:latin typeface="+mn-lt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8</a:t>
            </a:fld>
            <a:endParaRPr lang="en-GB" sz="1800" b="1" dirty="0"/>
          </a:p>
        </p:txBody>
      </p:sp>
      <p:sp>
        <p:nvSpPr>
          <p:cNvPr id="8" name="object 7"/>
          <p:cNvSpPr/>
          <p:nvPr/>
        </p:nvSpPr>
        <p:spPr>
          <a:xfrm>
            <a:off x="5334000" y="152401"/>
            <a:ext cx="3170238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35169" y="1752678"/>
            <a:ext cx="9144000" cy="4727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sz="2400" dirty="0">
                <a:cs typeface="Calibri"/>
              </a:rPr>
              <a:t>Regulations</a:t>
            </a:r>
          </a:p>
          <a:p>
            <a:pPr marL="714375" marR="5080" indent="-350838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en-GB" sz="800" dirty="0">
              <a:solidFill>
                <a:srgbClr val="FF0000"/>
              </a:solidFill>
              <a:cs typeface="Calibri"/>
            </a:endParaRPr>
          </a:p>
          <a:p>
            <a:pPr marL="714375" marR="5080" indent="-350838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  <a:cs typeface="Calibri"/>
              </a:rPr>
              <a:t>“It is not the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role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of the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external examiner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to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act as a third marker where there is a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disagreement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between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two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internal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markers.   It is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the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responsibility of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the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internal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markers to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seek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to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come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to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an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agreed grading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and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for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the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external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examiner to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confirm, or  otherwise,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the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validity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of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that</a:t>
            </a:r>
            <a:r>
              <a:rPr lang="en-GB" sz="2000" spc="5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35" dirty="0">
                <a:solidFill>
                  <a:srgbClr val="FF0000"/>
                </a:solidFill>
                <a:cs typeface="Calibri"/>
              </a:rPr>
              <a:t>decision.”</a:t>
            </a:r>
          </a:p>
          <a:p>
            <a:pPr marL="714375" marR="5080" indent="-350838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en-GB" sz="800" spc="-35" dirty="0">
              <a:solidFill>
                <a:srgbClr val="FF0000"/>
              </a:solidFill>
              <a:cs typeface="Calibri"/>
            </a:endParaRPr>
          </a:p>
          <a:p>
            <a:pPr marL="714375" marR="5080" indent="-350838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GB" sz="2000" spc="-20" dirty="0">
                <a:solidFill>
                  <a:srgbClr val="FF0000"/>
                </a:solidFill>
                <a:cs typeface="Calibri"/>
              </a:rPr>
              <a:t>“Although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an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External Examiner </a:t>
            </a:r>
            <a:r>
              <a:rPr lang="en-GB" sz="2000" b="1" u="sng" dirty="0">
                <a:solidFill>
                  <a:srgbClr val="FF0000"/>
                </a:solidFill>
                <a:cs typeface="Calibri"/>
              </a:rPr>
              <a:t>is </a:t>
            </a:r>
            <a:r>
              <a:rPr lang="en-GB" sz="2000" b="1" u="sng" spc="-5" dirty="0">
                <a:solidFill>
                  <a:srgbClr val="FF0000"/>
                </a:solidFill>
                <a:cs typeface="Calibri"/>
              </a:rPr>
              <a:t>entitled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,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on the basis</a:t>
            </a:r>
            <a:r>
              <a:rPr lang="en-GB" sz="2000" spc="3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of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his/her 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scrutiny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of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sample of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work,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to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propose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that, </a:t>
            </a:r>
            <a:r>
              <a:rPr lang="en-GB" sz="2000" b="1" u="sng" spc="-15" dirty="0">
                <a:solidFill>
                  <a:srgbClr val="FF0000"/>
                </a:solidFill>
                <a:cs typeface="Calibri"/>
              </a:rPr>
              <a:t>overall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,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the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marks 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awarded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on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 module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should be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raised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or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lowered,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she/he should </a:t>
            </a:r>
            <a:r>
              <a:rPr lang="en-GB" sz="2000" b="1" u="sng" spc="-5" dirty="0">
                <a:solidFill>
                  <a:srgbClr val="FF0000"/>
                </a:solidFill>
                <a:cs typeface="Calibri"/>
              </a:rPr>
              <a:t>not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 normally adjust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the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marks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awarded to </a:t>
            </a:r>
            <a:r>
              <a:rPr lang="en-GB" sz="2000" b="1" u="sng" dirty="0">
                <a:solidFill>
                  <a:srgbClr val="FF0000"/>
                </a:solidFill>
                <a:cs typeface="Calibri"/>
              </a:rPr>
              <a:t>individual </a:t>
            </a:r>
            <a:r>
              <a:rPr lang="en-GB" sz="2000" b="1" u="sng" spc="-5" dirty="0">
                <a:solidFill>
                  <a:srgbClr val="FF0000"/>
                </a:solidFill>
                <a:cs typeface="Calibri"/>
              </a:rPr>
              <a:t>candidates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whose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work was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included in the</a:t>
            </a:r>
            <a:r>
              <a:rPr lang="en-GB" sz="2000" spc="-3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20" dirty="0">
                <a:solidFill>
                  <a:srgbClr val="FF0000"/>
                </a:solidFill>
                <a:cs typeface="Calibri"/>
              </a:rPr>
              <a:t>sample.”</a:t>
            </a:r>
          </a:p>
          <a:p>
            <a:pPr marL="714375" marR="5080" indent="-350838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en-GB" sz="800" spc="-20" dirty="0">
              <a:solidFill>
                <a:srgbClr val="FF0000"/>
              </a:solidFill>
              <a:cs typeface="Calibri"/>
            </a:endParaRPr>
          </a:p>
          <a:p>
            <a:pPr marL="714375" marR="5080" indent="-350838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GB" sz="2000" spc="-55" dirty="0">
                <a:solidFill>
                  <a:srgbClr val="FF0000"/>
                </a:solidFill>
                <a:cs typeface="Calibri"/>
              </a:rPr>
              <a:t>“An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External Examiner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may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reach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the conclusion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that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the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standards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applied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to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the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sample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have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been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over-generous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or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too harsh 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and, as a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consequence,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may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propose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 change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to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the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grades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awarded. 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In 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such circumstances, internal examiners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should 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reconsider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the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marks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awarded to </a:t>
            </a:r>
            <a:r>
              <a:rPr lang="en-GB" sz="2000" b="1" u="sng" dirty="0">
                <a:solidFill>
                  <a:srgbClr val="FF0000"/>
                </a:solidFill>
                <a:cs typeface="Calibri"/>
              </a:rPr>
              <a:t>the whole </a:t>
            </a:r>
            <a:r>
              <a:rPr lang="en-GB" sz="2000" b="1" u="sng" spc="-5" dirty="0">
                <a:solidFill>
                  <a:srgbClr val="FF0000"/>
                </a:solidFill>
                <a:cs typeface="Calibri"/>
              </a:rPr>
              <a:t>cohort, not </a:t>
            </a:r>
            <a:r>
              <a:rPr lang="en-GB" sz="2000" b="1" u="sng" spc="-10" dirty="0">
                <a:solidFill>
                  <a:srgbClr val="FF0000"/>
                </a:solidFill>
                <a:cs typeface="Calibri"/>
              </a:rPr>
              <a:t>just </a:t>
            </a:r>
            <a:r>
              <a:rPr lang="en-GB" sz="2000" b="1" u="sng" spc="-15" dirty="0">
                <a:solidFill>
                  <a:srgbClr val="FF0000"/>
                </a:solidFill>
                <a:cs typeface="Calibri"/>
              </a:rPr>
              <a:t>to </a:t>
            </a:r>
            <a:r>
              <a:rPr lang="en-GB" sz="2000" b="1" u="sng" dirty="0">
                <a:solidFill>
                  <a:srgbClr val="FF0000"/>
                </a:solidFill>
                <a:cs typeface="Calibri"/>
              </a:rPr>
              <a:t>those </a:t>
            </a:r>
            <a:r>
              <a:rPr lang="en-GB" sz="2000" b="1" u="sng" spc="-10" dirty="0">
                <a:solidFill>
                  <a:srgbClr val="FF0000"/>
                </a:solidFill>
                <a:cs typeface="Calibri"/>
              </a:rPr>
              <a:t>students </a:t>
            </a:r>
            <a:r>
              <a:rPr lang="en-GB" sz="2000" b="1" u="sng" dirty="0">
                <a:solidFill>
                  <a:srgbClr val="FF0000"/>
                </a:solidFill>
                <a:cs typeface="Calibri"/>
              </a:rPr>
              <a:t>whose </a:t>
            </a:r>
            <a:r>
              <a:rPr lang="en-GB" sz="2000" b="1" u="sng" spc="-10" dirty="0">
                <a:solidFill>
                  <a:srgbClr val="FF0000"/>
                </a:solidFill>
                <a:cs typeface="Calibri"/>
              </a:rPr>
              <a:t>work was </a:t>
            </a:r>
            <a:r>
              <a:rPr lang="en-GB" sz="2000" b="1" u="sng" dirty="0">
                <a:solidFill>
                  <a:srgbClr val="FF0000"/>
                </a:solidFill>
                <a:cs typeface="Calibri"/>
              </a:rPr>
              <a:t>included in the</a:t>
            </a:r>
            <a:r>
              <a:rPr lang="en-GB" sz="2000" b="1" u="sng" spc="-35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b="1" u="sng" spc="-20" dirty="0">
                <a:solidFill>
                  <a:srgbClr val="FF0000"/>
                </a:solidFill>
                <a:cs typeface="Calibri"/>
              </a:rPr>
              <a:t>sample</a:t>
            </a:r>
            <a:r>
              <a:rPr lang="en-GB" sz="2000" spc="-20" dirty="0">
                <a:solidFill>
                  <a:srgbClr val="FF0000"/>
                </a:solidFill>
                <a:cs typeface="Calibri"/>
              </a:rPr>
              <a:t>.”</a:t>
            </a:r>
            <a:endParaRPr lang="en-GB" sz="2000" dirty="0">
              <a:solidFill>
                <a:srgbClr val="FF0000"/>
              </a:solidFill>
              <a:cs typeface="Calibri"/>
            </a:endParaRPr>
          </a:p>
          <a:p>
            <a:pPr marL="714375" marR="50165" indent="-350838">
              <a:buFont typeface="Courier New" panose="02070309020205020404" pitchFamily="49" charset="0"/>
              <a:buChar char="o"/>
              <a:tabLst>
                <a:tab pos="355600" algn="l"/>
              </a:tabLst>
            </a:pPr>
            <a:endParaRPr lang="en-GB" sz="2400" spc="-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2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925"/>
    </mc:Choice>
    <mc:Fallback xmlns="">
      <p:transition spd="slow" advTm="16692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90375"/>
            <a:ext cx="50292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spc="-10" dirty="0">
                <a:latin typeface="+mn-lt"/>
              </a:rPr>
              <a:t>4. Role of External Examiners</a:t>
            </a:r>
            <a:br>
              <a:rPr lang="en-GB" sz="3200" b="1" spc="-10" dirty="0">
                <a:latin typeface="+mn-lt"/>
              </a:rPr>
            </a:br>
            <a:r>
              <a:rPr lang="en-GB" sz="3200" b="1" i="1" spc="-10" dirty="0">
                <a:latin typeface="+mn-lt"/>
              </a:rPr>
              <a:t>moderating work (b)</a:t>
            </a:r>
            <a:endParaRPr sz="3200" b="1" i="1" dirty="0">
              <a:latin typeface="+mn-lt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9</a:t>
            </a:fld>
            <a:endParaRPr lang="en-GB" sz="1800" b="1" dirty="0"/>
          </a:p>
        </p:txBody>
      </p:sp>
      <p:sp>
        <p:nvSpPr>
          <p:cNvPr id="8" name="object 7"/>
          <p:cNvSpPr/>
          <p:nvPr/>
        </p:nvSpPr>
        <p:spPr>
          <a:xfrm>
            <a:off x="5334000" y="152401"/>
            <a:ext cx="3170238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Rectangle 4"/>
          <p:cNvSpPr/>
          <p:nvPr/>
        </p:nvSpPr>
        <p:spPr>
          <a:xfrm>
            <a:off x="35169" y="1752678"/>
            <a:ext cx="9144000" cy="4300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GB" sz="2400" dirty="0">
                <a:cs typeface="Calibri"/>
              </a:rPr>
              <a:t>Guidance</a:t>
            </a:r>
          </a:p>
          <a:p>
            <a:pPr marL="714375" marR="5080" indent="-350838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en-GB" sz="800" dirty="0">
              <a:solidFill>
                <a:srgbClr val="FF0000"/>
              </a:solidFill>
              <a:cs typeface="Calibri"/>
            </a:endParaRPr>
          </a:p>
          <a:p>
            <a:pPr marL="714375" indent="-350838">
              <a:lnSpc>
                <a:spcPct val="100000"/>
              </a:lnSpc>
              <a:buFont typeface="Courier New" panose="02070309020205020404" pitchFamily="49" charset="0"/>
              <a:buChar char="o"/>
              <a:tabLst>
                <a:tab pos="714375" algn="l"/>
              </a:tabLst>
            </a:pPr>
            <a:r>
              <a:rPr lang="en-GB" sz="2000" dirty="0">
                <a:solidFill>
                  <a:srgbClr val="FF0000"/>
                </a:solidFill>
                <a:cs typeface="Calibri"/>
              </a:rPr>
              <a:t>Please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focus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on whether </a:t>
            </a:r>
            <a:r>
              <a:rPr lang="en-GB" sz="2000" u="heavy" spc="-10" dirty="0">
                <a:solidFill>
                  <a:srgbClr val="FF0000"/>
                </a:solidFill>
                <a:cs typeface="Calibri"/>
              </a:rPr>
              <a:t>broad standards</a:t>
            </a:r>
            <a:r>
              <a:rPr lang="en-GB" sz="2000" u="sng" spc="-1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are</a:t>
            </a:r>
            <a:r>
              <a:rPr lang="en-GB" sz="2000" spc="4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appropriate to those detailed in our </a:t>
            </a:r>
            <a:r>
              <a:rPr lang="en-GB" sz="2000" spc="-10">
                <a:solidFill>
                  <a:srgbClr val="FF0000"/>
                </a:solidFill>
                <a:cs typeface="Calibri"/>
              </a:rPr>
              <a:t>assessment descriptors.</a:t>
            </a:r>
            <a:endParaRPr lang="en-GB" sz="2000" dirty="0">
              <a:solidFill>
                <a:srgbClr val="FF0000"/>
              </a:solidFill>
              <a:cs typeface="Calibri"/>
            </a:endParaRPr>
          </a:p>
          <a:p>
            <a:pPr marL="1077913" indent="-363538">
              <a:lnSpc>
                <a:spcPct val="100000"/>
              </a:lnSpc>
              <a:spcBef>
                <a:spcPts val="750"/>
              </a:spcBef>
              <a:tabLst>
                <a:tab pos="1077913" algn="l"/>
              </a:tabLst>
            </a:pPr>
            <a:r>
              <a:rPr lang="en-GB" sz="2000" i="1" spc="-5" dirty="0">
                <a:solidFill>
                  <a:srgbClr val="0070C0"/>
                </a:solidFill>
                <a:cs typeface="Calibri"/>
              </a:rPr>
              <a:t>E.g.</a:t>
            </a:r>
            <a:endParaRPr lang="en-GB" sz="2000" dirty="0">
              <a:solidFill>
                <a:srgbClr val="0070C0"/>
              </a:solidFill>
              <a:cs typeface="Calibri"/>
            </a:endParaRPr>
          </a:p>
          <a:p>
            <a:pPr marL="1077913" marR="538480" lvl="1" indent="-363538">
              <a:lnSpc>
                <a:spcPct val="80000"/>
              </a:lnSpc>
              <a:spcBef>
                <a:spcPts val="685"/>
              </a:spcBef>
              <a:buFont typeface="Wingdings" panose="05000000000000000000" pitchFamily="2" charset="2"/>
              <a:buChar char="§"/>
              <a:tabLst>
                <a:tab pos="1077913" algn="l"/>
              </a:tabLst>
            </a:pPr>
            <a:r>
              <a:rPr lang="en-GB" sz="2000" spc="-30" dirty="0">
                <a:solidFill>
                  <a:srgbClr val="0070C0"/>
                </a:solidFill>
                <a:cs typeface="Calibri"/>
              </a:rPr>
              <a:t>At </a:t>
            </a:r>
            <a:r>
              <a:rPr lang="en-GB" sz="2000" spc="-5" dirty="0">
                <a:solidFill>
                  <a:srgbClr val="0070C0"/>
                </a:solidFill>
                <a:cs typeface="Calibri"/>
              </a:rPr>
              <a:t>Level </a:t>
            </a:r>
            <a:r>
              <a:rPr lang="en-GB" sz="2000" dirty="0">
                <a:solidFill>
                  <a:srgbClr val="0070C0"/>
                </a:solidFill>
                <a:cs typeface="Calibri"/>
              </a:rPr>
              <a:t>M[7] </a:t>
            </a:r>
            <a:r>
              <a:rPr lang="en-GB" sz="2000" spc="-5" dirty="0">
                <a:solidFill>
                  <a:srgbClr val="0070C0"/>
                </a:solidFill>
                <a:cs typeface="Calibri"/>
              </a:rPr>
              <a:t>are assessments </a:t>
            </a:r>
            <a:r>
              <a:rPr lang="en-GB" sz="2000" spc="-15" dirty="0">
                <a:solidFill>
                  <a:srgbClr val="0070C0"/>
                </a:solidFill>
                <a:cs typeface="Calibri"/>
              </a:rPr>
              <a:t>marked </a:t>
            </a:r>
            <a:r>
              <a:rPr lang="en-GB" sz="2000" spc="-5" dirty="0">
                <a:solidFill>
                  <a:srgbClr val="0070C0"/>
                </a:solidFill>
                <a:cs typeface="Calibri"/>
              </a:rPr>
              <a:t>at </a:t>
            </a:r>
            <a:r>
              <a:rPr lang="en-GB" sz="2000" dirty="0">
                <a:solidFill>
                  <a:srgbClr val="0070C0"/>
                </a:solidFill>
                <a:cs typeface="Calibri"/>
              </a:rPr>
              <a:t>70+ </a:t>
            </a:r>
            <a:r>
              <a:rPr lang="en-GB" sz="2000" spc="-10" dirty="0">
                <a:solidFill>
                  <a:srgbClr val="0070C0"/>
                </a:solidFill>
                <a:cs typeface="Calibri"/>
              </a:rPr>
              <a:t>consistent </a:t>
            </a:r>
            <a:r>
              <a:rPr lang="en-GB" sz="2000" spc="-5" dirty="0">
                <a:solidFill>
                  <a:srgbClr val="0070C0"/>
                </a:solidFill>
                <a:cs typeface="Calibri"/>
              </a:rPr>
              <a:t>with the  award of </a:t>
            </a:r>
            <a:r>
              <a:rPr lang="en-GB" sz="2000" dirty="0">
                <a:solidFill>
                  <a:srgbClr val="0070C0"/>
                </a:solidFill>
                <a:cs typeface="Calibri"/>
              </a:rPr>
              <a:t>a</a:t>
            </a:r>
            <a:r>
              <a:rPr lang="en-GB" sz="2000" spc="-70" dirty="0">
                <a:solidFill>
                  <a:srgbClr val="0070C0"/>
                </a:solidFill>
                <a:cs typeface="Calibri"/>
              </a:rPr>
              <a:t> </a:t>
            </a:r>
            <a:r>
              <a:rPr lang="en-GB" sz="2000" spc="-5" dirty="0">
                <a:solidFill>
                  <a:srgbClr val="0070C0"/>
                </a:solidFill>
                <a:cs typeface="Calibri"/>
              </a:rPr>
              <a:t>Distinction?</a:t>
            </a:r>
            <a:endParaRPr lang="en-GB" sz="2000" dirty="0">
              <a:solidFill>
                <a:srgbClr val="0070C0"/>
              </a:solidFill>
              <a:cs typeface="Calibri"/>
            </a:endParaRPr>
          </a:p>
          <a:p>
            <a:pPr marL="1077913" lvl="1" indent="-363538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1077913" algn="l"/>
              </a:tabLst>
            </a:pPr>
            <a:r>
              <a:rPr lang="en-GB" sz="2000" spc="-30" dirty="0">
                <a:solidFill>
                  <a:srgbClr val="0070C0"/>
                </a:solidFill>
                <a:cs typeface="Calibri"/>
              </a:rPr>
              <a:t>At </a:t>
            </a:r>
            <a:r>
              <a:rPr lang="en-GB" sz="2000" spc="-5" dirty="0">
                <a:solidFill>
                  <a:srgbClr val="0070C0"/>
                </a:solidFill>
                <a:cs typeface="Calibri"/>
              </a:rPr>
              <a:t>Level H[6] are marks of </a:t>
            </a:r>
            <a:r>
              <a:rPr lang="en-GB" sz="2000" dirty="0">
                <a:solidFill>
                  <a:srgbClr val="0070C0"/>
                </a:solidFill>
                <a:cs typeface="Calibri"/>
              </a:rPr>
              <a:t>60-64 </a:t>
            </a:r>
            <a:r>
              <a:rPr lang="en-GB" sz="2000" spc="-5" dirty="0">
                <a:solidFill>
                  <a:srgbClr val="0070C0"/>
                </a:solidFill>
                <a:cs typeface="Calibri"/>
              </a:rPr>
              <a:t>indicative </a:t>
            </a:r>
            <a:r>
              <a:rPr lang="en-GB" sz="2000" dirty="0">
                <a:solidFill>
                  <a:srgbClr val="0070C0"/>
                </a:solidFill>
                <a:cs typeface="Calibri"/>
              </a:rPr>
              <a:t>of </a:t>
            </a:r>
            <a:r>
              <a:rPr lang="en-GB" sz="2000" spc="-5" dirty="0">
                <a:solidFill>
                  <a:srgbClr val="0070C0"/>
                </a:solidFill>
                <a:cs typeface="Calibri"/>
              </a:rPr>
              <a:t>low </a:t>
            </a:r>
            <a:r>
              <a:rPr lang="en-GB" sz="2000" dirty="0">
                <a:solidFill>
                  <a:srgbClr val="0070C0"/>
                </a:solidFill>
                <a:cs typeface="Calibri"/>
              </a:rPr>
              <a:t>2i</a:t>
            </a:r>
            <a:r>
              <a:rPr lang="en-GB" sz="2000" spc="-50" dirty="0">
                <a:solidFill>
                  <a:srgbClr val="0070C0"/>
                </a:solidFill>
                <a:cs typeface="Calibri"/>
              </a:rPr>
              <a:t> </a:t>
            </a:r>
            <a:r>
              <a:rPr lang="en-GB" sz="2000" dirty="0">
                <a:solidFill>
                  <a:srgbClr val="0070C0"/>
                </a:solidFill>
                <a:cs typeface="Calibri"/>
              </a:rPr>
              <a:t>work?</a:t>
            </a:r>
          </a:p>
          <a:p>
            <a:pPr marL="1439863" lvl="1" indent="-365125">
              <a:lnSpc>
                <a:spcPct val="100000"/>
              </a:lnSpc>
              <a:spcBef>
                <a:spcPts val="47"/>
              </a:spcBef>
              <a:buClr>
                <a:srgbClr val="FF0000"/>
              </a:buClr>
              <a:buFont typeface="Arial"/>
              <a:buChar char="•"/>
              <a:tabLst>
                <a:tab pos="1349375" algn="l"/>
              </a:tabLst>
            </a:pPr>
            <a:endParaRPr lang="en-GB" sz="245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14375" marR="585470" indent="-350838">
              <a:lnSpc>
                <a:spcPts val="1920"/>
              </a:lnSpc>
              <a:buFont typeface="Courier New" panose="02070309020205020404" pitchFamily="49" charset="0"/>
              <a:buChar char="o"/>
              <a:tabLst>
                <a:tab pos="714375" algn="l"/>
              </a:tabLst>
            </a:pPr>
            <a:r>
              <a:rPr lang="en-GB" sz="2000" spc="-10" dirty="0">
                <a:solidFill>
                  <a:srgbClr val="FF0000"/>
                </a:solidFill>
                <a:cs typeface="Calibri"/>
              </a:rPr>
              <a:t>Any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adjustments agreed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following external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moderation will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be applied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to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individual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assessment components,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NOT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direct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to overall</a:t>
            </a:r>
            <a:r>
              <a:rPr lang="en-GB" sz="2000" spc="7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aggregates.</a:t>
            </a:r>
            <a:endParaRPr lang="en-GB" sz="2000" dirty="0">
              <a:solidFill>
                <a:srgbClr val="FF0000"/>
              </a:solidFill>
              <a:cs typeface="Calibri"/>
            </a:endParaRPr>
          </a:p>
          <a:p>
            <a:pPr marL="1077913" marR="50165" indent="-363538">
              <a:buFont typeface="Wingdings" panose="05000000000000000000" pitchFamily="2" charset="2"/>
              <a:buChar char="§"/>
              <a:tabLst>
                <a:tab pos="1077913" algn="l"/>
              </a:tabLst>
            </a:pPr>
            <a:r>
              <a:rPr lang="en-GB" sz="2000" spc="-30" dirty="0">
                <a:solidFill>
                  <a:srgbClr val="0070C0"/>
                </a:solidFill>
                <a:cs typeface="Calibri"/>
              </a:rPr>
              <a:t>As a result, aggregates will always be based solely on the marks for individual assessments.</a:t>
            </a:r>
          </a:p>
          <a:p>
            <a:pPr marL="714375" marR="50165" indent="-350838">
              <a:buFont typeface="Courier New" panose="02070309020205020404" pitchFamily="49" charset="0"/>
              <a:buChar char="o"/>
              <a:tabLst>
                <a:tab pos="355600" algn="l"/>
              </a:tabLst>
            </a:pPr>
            <a:endParaRPr lang="en-GB" sz="2400" spc="-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49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950"/>
    </mc:Choice>
    <mc:Fallback xmlns="">
      <p:transition spd="slow" advTm="6795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1397</TotalTime>
  <Words>1280</Words>
  <Application>Microsoft Office PowerPoint</Application>
  <PresentationFormat>On-screen Show (4:3)</PresentationFormat>
  <Paragraphs>123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Guide 3: Examining Procedures at Liverpool Hope</vt:lpstr>
      <vt:lpstr>1. Publication of results (a)</vt:lpstr>
      <vt:lpstr>1. Publication of results (b)</vt:lpstr>
      <vt:lpstr>1. Publication of results (c)</vt:lpstr>
      <vt:lpstr>Assessment Boards</vt:lpstr>
      <vt:lpstr>Membership of Assessment Meetings/ Boards</vt:lpstr>
      <vt:lpstr>4. Role of External Examiners general</vt:lpstr>
      <vt:lpstr>4. Role of External Examiners moderating work (a)</vt:lpstr>
      <vt:lpstr>4. Role of External Examiners moderating work (b)</vt:lpstr>
      <vt:lpstr>4. Role of External Examiners samples of work</vt:lpstr>
      <vt:lpstr>4. Role of External Examiners approval of proposed assessments</vt:lpstr>
      <vt:lpstr>4. Role of External Examiners in the APAB</vt:lpstr>
      <vt:lpstr>5.  And finally…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Birch</dc:creator>
  <cp:lastModifiedBy>Catherine Walsh </cp:lastModifiedBy>
  <cp:revision>170</cp:revision>
  <cp:lastPrinted>2016-04-08T14:46:18Z</cp:lastPrinted>
  <dcterms:created xsi:type="dcterms:W3CDTF">2016-04-05T11:00:02Z</dcterms:created>
  <dcterms:modified xsi:type="dcterms:W3CDTF">2024-03-05T14:33:38Z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2015-08-24T00:00:00Z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2016-04-05T00:00:00Z</vt:filetime>
  </property>
</Properties>
</file>